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 id="2147483705" r:id="rId3"/>
    <p:sldMasterId id="2147483723" r:id="rId4"/>
  </p:sldMasterIdLst>
  <p:notesMasterIdLst>
    <p:notesMasterId r:id="rId28"/>
  </p:notesMasterIdLst>
  <p:sldIdLst>
    <p:sldId id="257" r:id="rId5"/>
    <p:sldId id="261" r:id="rId6"/>
    <p:sldId id="258" r:id="rId7"/>
    <p:sldId id="282" r:id="rId8"/>
    <p:sldId id="259" r:id="rId9"/>
    <p:sldId id="278" r:id="rId10"/>
    <p:sldId id="260" r:id="rId11"/>
    <p:sldId id="279" r:id="rId12"/>
    <p:sldId id="262" r:id="rId13"/>
    <p:sldId id="268" r:id="rId14"/>
    <p:sldId id="272" r:id="rId15"/>
    <p:sldId id="266" r:id="rId16"/>
    <p:sldId id="273" r:id="rId17"/>
    <p:sldId id="265" r:id="rId18"/>
    <p:sldId id="270" r:id="rId19"/>
    <p:sldId id="264" r:id="rId20"/>
    <p:sldId id="269" r:id="rId21"/>
    <p:sldId id="274" r:id="rId22"/>
    <p:sldId id="275" r:id="rId23"/>
    <p:sldId id="280" r:id="rId24"/>
    <p:sldId id="276" r:id="rId25"/>
    <p:sldId id="277"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Matter" id="{15202A74-163D-4B71-BBA8-E2FCD164262F}">
          <p14:sldIdLst>
            <p14:sldId id="257"/>
            <p14:sldId id="261"/>
            <p14:sldId id="258"/>
            <p14:sldId id="282"/>
            <p14:sldId id="259"/>
            <p14:sldId id="278"/>
            <p14:sldId id="260"/>
            <p14:sldId id="279"/>
          </p14:sldIdLst>
        </p14:section>
        <p14:section name="Group Member 1" id="{0860697E-8C4A-43F9-A7C0-C435911657B2}">
          <p14:sldIdLst>
            <p14:sldId id="262"/>
            <p14:sldId id="268"/>
            <p14:sldId id="272"/>
          </p14:sldIdLst>
        </p14:section>
        <p14:section name="Group Member 2" id="{ED02CA79-8112-418E-8BC2-0FD9B68AECB3}">
          <p14:sldIdLst>
            <p14:sldId id="266"/>
            <p14:sldId id="273"/>
            <p14:sldId id="265"/>
          </p14:sldIdLst>
        </p14:section>
        <p14:section name="Group Member 3" id="{0DAD77B1-60C5-4EB2-933E-C56E97A5B2A7}">
          <p14:sldIdLst>
            <p14:sldId id="270"/>
            <p14:sldId id="264"/>
            <p14:sldId id="269"/>
          </p14:sldIdLst>
        </p14:section>
        <p14:section name="General Closing" id="{4AB6C702-EE4D-4283-ACB0-770710E41AE6}">
          <p14:sldIdLst>
            <p14:sldId id="274"/>
            <p14:sldId id="275"/>
            <p14:sldId id="280"/>
            <p14:sldId id="276"/>
            <p14:sldId id="277"/>
            <p14:sldId id="2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28224-ED6D-944A-7FB6-6DEE7199B18C}" v="62" dt="2022-11-13T12:16:32.060"/>
    <p1510:client id="{1A938AE0-221D-5BDB-D31F-065437249CCE}" v="3281" dt="2022-11-13T11:19:18.437"/>
    <p1510:client id="{34400EF5-9834-FD60-C501-29AF0A3D5A25}" v="1137" dt="2022-11-13T12:12:15.125"/>
    <p1510:client id="{426B761B-BCD0-4D5A-9639-9F611044024B}" v="332" dt="2022-11-07T07:36:29.437"/>
    <p1510:client id="{44D5D28A-2EF0-03E5-CCB4-21AD6C4B18DA}" v="673" dt="2022-11-13T08:01:00.402"/>
    <p1510:client id="{647AEC04-11F0-B384-D872-72A5257BFF6E}" v="851" dt="2022-11-08T19:19:36.943"/>
  </p1510:revLst>
</p1510:revInfo>
</file>

<file path=ppt/tableStyles.xml><?xml version="1.0" encoding="utf-8"?>
<a:tblStyleLst xmlns:a="http://schemas.openxmlformats.org/drawingml/2006/main" def="{5C22544A-7EE6-4342-B048-85BDC9FD1C3A}">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775AAE-0936-40B9-ACF9-A981EEF95D23}" type="datetimeFigureOut">
              <a:rPr lang="en-US" smtClean="0"/>
              <a:t>11/13/2022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7B1F30-39B2-4CE2-8EF3-91F3179569A5}" type="slidenum">
              <a:rPr lang="en-US" smtClean="0"/>
              <a:t>‹#›</a:t>
            </a:fld>
            <a:endParaRPr lang="en-US"/>
          </a:p>
        </p:txBody>
      </p:sp>
    </p:spTree>
    <p:extLst>
      <p:ext uri="{BB962C8B-B14F-4D97-AF65-F5344CB8AC3E}">
        <p14:creationId xmlns:p14="http://schemas.microsoft.com/office/powerpoint/2010/main" val="3319242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We designed this template so that each member of the project team has a set of slides with its own theme. Members, here’s how you add a new slide to just your set: </a:t>
            </a:r>
          </a:p>
          <a:p>
            <a:br>
              <a:rPr lang="en-US"/>
            </a:br>
            <a:r>
              <a:rPr lang="en-US"/>
              <a:t>Mark where you want to add the slide: Select an existing one in the Thumbnails pane, click the New Slide button, then choose a layout. The new slide gets the same theme as the other slides in your set. </a:t>
            </a:r>
          </a:p>
          <a:p>
            <a:endParaRPr lang="en-US"/>
          </a:p>
          <a:p>
            <a:r>
              <a:rPr lang="en-US"/>
              <a:t>Careful! Don’t annoy your fellow presenters by accidentally changing their themes. That can happen if you choose a different theme from the Design tab, which changes all of the slides in the presentation to that look. </a:t>
            </a:r>
          </a:p>
        </p:txBody>
      </p:sp>
      <p:sp>
        <p:nvSpPr>
          <p:cNvPr id="4" name="Slide Number Placeholder 3"/>
          <p:cNvSpPr>
            <a:spLocks noGrp="1"/>
          </p:cNvSpPr>
          <p:nvPr>
            <p:ph type="sldNum" sz="quarter" idx="10"/>
          </p:nvPr>
        </p:nvSpPr>
        <p:spPr/>
        <p:txBody>
          <a:bodyPr/>
          <a:lstStyle/>
          <a:p>
            <a:fld id="{A7666ED7-631A-46AF-B451-227D0A8685A0}" type="slidenum">
              <a:rPr lang="en-US" smtClean="0"/>
              <a:pPr/>
              <a:t>1</a:t>
            </a:fld>
            <a:endParaRPr lang="en-US"/>
          </a:p>
        </p:txBody>
      </p:sp>
      <p:sp>
        <p:nvSpPr>
          <p:cNvPr id="7" name="Slide Image Placeholder 6"/>
          <p:cNvSpPr>
            <a:spLocks noGrp="1" noRot="1" noChangeAspect="1"/>
          </p:cNvSpPr>
          <p:nvPr>
            <p:ph type="sldImg"/>
          </p:nvPr>
        </p:nvSpPr>
        <p:spPr>
          <a:xfrm>
            <a:off x="685800" y="1143000"/>
            <a:ext cx="5486400" cy="3086100"/>
          </a:xfrm>
        </p:spPr>
      </p:sp>
    </p:spTree>
    <p:extLst>
      <p:ext uri="{BB962C8B-B14F-4D97-AF65-F5344CB8AC3E}">
        <p14:creationId xmlns:p14="http://schemas.microsoft.com/office/powerpoint/2010/main" val="854613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14</a:t>
            </a:fld>
            <a:endParaRPr lang="en-US"/>
          </a:p>
        </p:txBody>
      </p:sp>
    </p:spTree>
    <p:extLst>
      <p:ext uri="{BB962C8B-B14F-4D97-AF65-F5344CB8AC3E}">
        <p14:creationId xmlns:p14="http://schemas.microsoft.com/office/powerpoint/2010/main" val="3226772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15</a:t>
            </a:fld>
            <a:endParaRPr lang="en-US"/>
          </a:p>
        </p:txBody>
      </p:sp>
    </p:spTree>
    <p:extLst>
      <p:ext uri="{BB962C8B-B14F-4D97-AF65-F5344CB8AC3E}">
        <p14:creationId xmlns:p14="http://schemas.microsoft.com/office/powerpoint/2010/main" val="198118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17</a:t>
            </a:fld>
            <a:endParaRPr lang="en-US"/>
          </a:p>
        </p:txBody>
      </p:sp>
    </p:spTree>
    <p:extLst>
      <p:ext uri="{BB962C8B-B14F-4D97-AF65-F5344CB8AC3E}">
        <p14:creationId xmlns:p14="http://schemas.microsoft.com/office/powerpoint/2010/main" val="131581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18</a:t>
            </a:fld>
            <a:endParaRPr lang="en-US"/>
          </a:p>
        </p:txBody>
      </p:sp>
    </p:spTree>
    <p:extLst>
      <p:ext uri="{BB962C8B-B14F-4D97-AF65-F5344CB8AC3E}">
        <p14:creationId xmlns:p14="http://schemas.microsoft.com/office/powerpoint/2010/main" val="3525334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19</a:t>
            </a:fld>
            <a:endParaRPr lang="en-US"/>
          </a:p>
        </p:txBody>
      </p:sp>
    </p:spTree>
    <p:extLst>
      <p:ext uri="{BB962C8B-B14F-4D97-AF65-F5344CB8AC3E}">
        <p14:creationId xmlns:p14="http://schemas.microsoft.com/office/powerpoint/2010/main" val="4122055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21</a:t>
            </a:fld>
            <a:endParaRPr lang="en-US"/>
          </a:p>
        </p:txBody>
      </p:sp>
    </p:spTree>
    <p:extLst>
      <p:ext uri="{BB962C8B-B14F-4D97-AF65-F5344CB8AC3E}">
        <p14:creationId xmlns:p14="http://schemas.microsoft.com/office/powerpoint/2010/main" val="1891506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a:t>
            </a:fld>
            <a:endParaRPr lang="en-US"/>
          </a:p>
        </p:txBody>
      </p:sp>
    </p:spTree>
    <p:extLst>
      <p:ext uri="{BB962C8B-B14F-4D97-AF65-F5344CB8AC3E}">
        <p14:creationId xmlns:p14="http://schemas.microsoft.com/office/powerpoint/2010/main" val="2465512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a:t>
            </a:fld>
            <a:endParaRPr lang="en-US"/>
          </a:p>
        </p:txBody>
      </p:sp>
    </p:spTree>
    <p:extLst>
      <p:ext uri="{BB962C8B-B14F-4D97-AF65-F5344CB8AC3E}">
        <p14:creationId xmlns:p14="http://schemas.microsoft.com/office/powerpoint/2010/main" val="3290616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5</a:t>
            </a:fld>
            <a:endParaRPr lang="en-US"/>
          </a:p>
        </p:txBody>
      </p:sp>
    </p:spTree>
    <p:extLst>
      <p:ext uri="{BB962C8B-B14F-4D97-AF65-F5344CB8AC3E}">
        <p14:creationId xmlns:p14="http://schemas.microsoft.com/office/powerpoint/2010/main" val="470722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7</a:t>
            </a:fld>
            <a:endParaRPr lang="en-US"/>
          </a:p>
        </p:txBody>
      </p:sp>
    </p:spTree>
    <p:extLst>
      <p:ext uri="{BB962C8B-B14F-4D97-AF65-F5344CB8AC3E}">
        <p14:creationId xmlns:p14="http://schemas.microsoft.com/office/powerpoint/2010/main" val="257723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9</a:t>
            </a:fld>
            <a:endParaRPr lang="en-US"/>
          </a:p>
        </p:txBody>
      </p:sp>
    </p:spTree>
    <p:extLst>
      <p:ext uri="{BB962C8B-B14F-4D97-AF65-F5344CB8AC3E}">
        <p14:creationId xmlns:p14="http://schemas.microsoft.com/office/powerpoint/2010/main" val="3957557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11</a:t>
            </a:fld>
            <a:endParaRPr lang="en-US"/>
          </a:p>
        </p:txBody>
      </p:sp>
    </p:spTree>
    <p:extLst>
      <p:ext uri="{BB962C8B-B14F-4D97-AF65-F5344CB8AC3E}">
        <p14:creationId xmlns:p14="http://schemas.microsoft.com/office/powerpoint/2010/main" val="1312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12</a:t>
            </a:fld>
            <a:endParaRPr lang="en-US"/>
          </a:p>
        </p:txBody>
      </p:sp>
    </p:spTree>
    <p:extLst>
      <p:ext uri="{BB962C8B-B14F-4D97-AF65-F5344CB8AC3E}">
        <p14:creationId xmlns:p14="http://schemas.microsoft.com/office/powerpoint/2010/main" val="2763084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13</a:t>
            </a:fld>
            <a:endParaRPr lang="en-US"/>
          </a:p>
        </p:txBody>
      </p:sp>
    </p:spTree>
    <p:extLst>
      <p:ext uri="{BB962C8B-B14F-4D97-AF65-F5344CB8AC3E}">
        <p14:creationId xmlns:p14="http://schemas.microsoft.com/office/powerpoint/2010/main" val="1102390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8ABE3C1-DBE1-495D-B57B-2849774B866A}" type="datetimeFigureOut">
              <a:rPr lang="en-US" dirty="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A3F48C-C7C6-4055-9F49-3777875E72AE}" type="datetimeFigureOut">
              <a:rPr lang="en-US" dirty="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11/13/2022</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8ABE3C1-DBE1-495D-B57B-2849774B866A}"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3784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DE42F4-6EEF-4EF7-8ED4-2208F0F89A08}"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14739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DE42F4-6EEF-4EF7-8ED4-2208F0F89A08}" type="datetimeFigureOut">
              <a:rPr lang="en-US" dirty="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5391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5A6C69-6797-4E8A-BF37-F2C3751466E9}"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522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2014A1-A632-4878-A0D3-F52BA7563730}" type="datetimeFigureOut">
              <a:rPr lang="en-US" smtClean="0"/>
              <a:t>11/13/2022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7223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99F462-093F-4566-844B-4C71F2739DA5}" type="datetimeFigureOut">
              <a:rPr lang="en-US" smtClean="0"/>
              <a:t>11/13/2022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6195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11/13/2022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5431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4184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29570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6423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53836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a:solidFill>
                  <a:schemeClr val="tx1"/>
                </a:solidFill>
                <a:effectLst/>
              </a:rPr>
              <a:t>”</a:t>
            </a:r>
          </a:p>
        </p:txBody>
      </p:sp>
    </p:spTree>
    <p:extLst>
      <p:ext uri="{BB962C8B-B14F-4D97-AF65-F5344CB8AC3E}">
        <p14:creationId xmlns:p14="http://schemas.microsoft.com/office/powerpoint/2010/main" val="345995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8730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t>11/13/2022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62336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t>11/13/2022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608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A3F48C-C7C6-4055-9F49-3777875E72AE}"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70984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smtClean="0"/>
              <a:t>11/13/2022</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277995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8ABE3C1-DBE1-495D-B57B-2849774B866A}"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14068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DE42F4-6EEF-4EF7-8ED4-2208F0F89A08}"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84746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50743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5A6C69-6797-4E8A-BF37-F2C3751466E9}"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31050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2014A1-A632-4878-A0D3-F52BA7563730}" type="datetimeFigureOut">
              <a:rPr lang="en-US" smtClean="0"/>
              <a:t>11/13/2022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093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5A6C69-6797-4E8A-BF37-F2C3751466E9}" type="datetimeFigureOut">
              <a:rPr lang="en-US" dirty="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99F462-093F-4566-844B-4C71F2739DA5}" type="datetimeFigureOut">
              <a:rPr lang="en-US" smtClean="0"/>
              <a:t>11/13/2022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2705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11/13/2022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89113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2632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121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9016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13111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a:solidFill>
                  <a:schemeClr val="tx1"/>
                </a:solidFill>
                <a:effectLst/>
              </a:rPr>
              <a:t>”</a:t>
            </a:r>
          </a:p>
        </p:txBody>
      </p:sp>
    </p:spTree>
    <p:extLst>
      <p:ext uri="{BB962C8B-B14F-4D97-AF65-F5344CB8AC3E}">
        <p14:creationId xmlns:p14="http://schemas.microsoft.com/office/powerpoint/2010/main" val="137342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1886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t>11/13/2022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12208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t>11/13/2022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12462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2014A1-A632-4878-A0D3-F52BA7563730}" type="datetimeFigureOut">
              <a:rPr lang="en-US" dirty="0"/>
              <a:t>11/13/2022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A3F48C-C7C6-4055-9F49-3777875E72AE}"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83159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smtClean="0"/>
              <a:t>11/13/2022</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80988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8ABE3C1-DBE1-495D-B57B-2849774B866A}"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8842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DE42F4-6EEF-4EF7-8ED4-2208F0F89A08}"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5799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5198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5A6C69-6797-4E8A-BF37-F2C3751466E9}"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039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2014A1-A632-4878-A0D3-F52BA7563730}" type="datetimeFigureOut">
              <a:rPr lang="en-US" smtClean="0"/>
              <a:t>11/13/2022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1292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99F462-093F-4566-844B-4C71F2739DA5}" type="datetimeFigureOut">
              <a:rPr lang="en-US" smtClean="0"/>
              <a:t>11/13/2022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0146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11/13/2022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00537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3333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99F462-093F-4566-844B-4C71F2739DA5}" type="datetimeFigureOut">
              <a:rPr lang="en-US" dirty="0"/>
              <a:t>11/13/2022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1206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48060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87452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a:solidFill>
                  <a:schemeClr val="tx1"/>
                </a:solidFill>
                <a:effectLst/>
              </a:rPr>
              <a:t>”</a:t>
            </a:r>
          </a:p>
        </p:txBody>
      </p:sp>
    </p:spTree>
    <p:extLst>
      <p:ext uri="{BB962C8B-B14F-4D97-AF65-F5344CB8AC3E}">
        <p14:creationId xmlns:p14="http://schemas.microsoft.com/office/powerpoint/2010/main" val="189702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36864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t>11/13/2022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351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t>11/13/2022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91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A3F48C-C7C6-4055-9F49-3777875E72AE}"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4990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smtClean="0"/>
              <a:t>11/13/2022</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234454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11/13/2022</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11/13/2022</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137628676"/>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11/13/2022</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475826612"/>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11/13/2022</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526897659"/>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DB71C54-63C1-4B83-8324-BBCEC579C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15D940-E187-4030-B313-FDC84AE67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3046" y="0"/>
            <a:ext cx="406895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p:nvPr>
        </p:nvSpPr>
        <p:spPr>
          <a:xfrm>
            <a:off x="8961689" y="1286929"/>
            <a:ext cx="3498420" cy="4284129"/>
          </a:xfrm>
        </p:spPr>
        <p:txBody>
          <a:bodyPr anchor="ctr">
            <a:normAutofit/>
          </a:bodyPr>
          <a:lstStyle/>
          <a:p>
            <a:pPr algn="l"/>
            <a:r>
              <a:rPr lang="en-US" sz="2800">
                <a:solidFill>
                  <a:srgbClr val="000000"/>
                </a:solidFill>
              </a:rPr>
              <a:t>Project by :</a:t>
            </a:r>
          </a:p>
          <a:p>
            <a:pPr algn="l"/>
            <a:r>
              <a:rPr lang="en-US" sz="2800">
                <a:solidFill>
                  <a:srgbClr val="000000"/>
                </a:solidFill>
              </a:rPr>
              <a:t>Naveen Pareek</a:t>
            </a:r>
          </a:p>
          <a:p>
            <a:pPr algn="l"/>
            <a:r>
              <a:rPr lang="en-US" sz="2800">
                <a:solidFill>
                  <a:srgbClr val="000000"/>
                </a:solidFill>
              </a:rPr>
              <a:t>200103082</a:t>
            </a:r>
          </a:p>
          <a:p>
            <a:pPr algn="l"/>
            <a:r>
              <a:rPr lang="en-US" sz="2800">
                <a:solidFill>
                  <a:srgbClr val="000000"/>
                </a:solidFill>
              </a:rPr>
              <a:t>n.pareek@iitg.ac.in</a:t>
            </a:r>
          </a:p>
          <a:p>
            <a:pPr algn="l"/>
            <a:endParaRPr lang="en-US" sz="2800">
              <a:solidFill>
                <a:srgbClr val="000000"/>
              </a:solidFill>
              <a:ea typeface="+mn-lt"/>
              <a:cs typeface="+mn-lt"/>
            </a:endParaRPr>
          </a:p>
          <a:p>
            <a:pPr algn="l"/>
            <a:r>
              <a:rPr lang="en-US" sz="2800">
                <a:solidFill>
                  <a:srgbClr val="000000"/>
                </a:solidFill>
                <a:ea typeface="+mn-lt"/>
                <a:cs typeface="+mn-lt"/>
              </a:rPr>
              <a:t>Madduri </a:t>
            </a:r>
            <a:r>
              <a:rPr lang="en-US" sz="2800" err="1">
                <a:solidFill>
                  <a:srgbClr val="000000"/>
                </a:solidFill>
                <a:ea typeface="+mn-lt"/>
                <a:cs typeface="+mn-lt"/>
              </a:rPr>
              <a:t>Nitham</a:t>
            </a:r>
            <a:endParaRPr lang="en-US" sz="2800">
              <a:solidFill>
                <a:srgbClr val="000000"/>
              </a:solidFill>
              <a:ea typeface="+mn-lt"/>
              <a:cs typeface="+mn-lt"/>
            </a:endParaRPr>
          </a:p>
          <a:p>
            <a:pPr algn="l"/>
            <a:r>
              <a:rPr lang="en-US" sz="2800">
                <a:solidFill>
                  <a:srgbClr val="000000"/>
                </a:solidFill>
                <a:ea typeface="+mn-lt"/>
                <a:cs typeface="+mn-lt"/>
              </a:rPr>
              <a:t>180103041</a:t>
            </a:r>
          </a:p>
          <a:p>
            <a:pPr algn="l"/>
            <a:r>
              <a:rPr lang="en-US" sz="2800">
                <a:solidFill>
                  <a:srgbClr val="000000"/>
                </a:solidFill>
                <a:ea typeface="+mn-lt"/>
                <a:cs typeface="+mn-lt"/>
              </a:rPr>
              <a:t>nitham@iitg.ac.in</a:t>
            </a:r>
            <a:endParaRPr lang="en-US">
              <a:solidFill>
                <a:srgbClr val="000000"/>
              </a:solidFill>
            </a:endParaRPr>
          </a:p>
          <a:p>
            <a:pPr algn="l"/>
            <a:endParaRPr lang="en-US" sz="2800">
              <a:solidFill>
                <a:srgbClr val="000000"/>
              </a:solidFill>
            </a:endParaRPr>
          </a:p>
          <a:p>
            <a:pPr algn="l"/>
            <a:endParaRPr lang="en-US" sz="2800">
              <a:solidFill>
                <a:srgbClr val="000000"/>
              </a:solidFill>
            </a:endParaRPr>
          </a:p>
        </p:txBody>
      </p:sp>
      <p:sp>
        <p:nvSpPr>
          <p:cNvPr id="12" name="Rectangle 11">
            <a:extLst>
              <a:ext uri="{FF2B5EF4-FFF2-40B4-BE49-F238E27FC236}">
                <a16:creationId xmlns:a16="http://schemas.microsoft.com/office/drawing/2014/main" id="{76E38F34-66D8-4203-B16C-14AC20248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89680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ctrTitle"/>
          </p:nvPr>
        </p:nvSpPr>
        <p:spPr>
          <a:xfrm>
            <a:off x="378883" y="1159929"/>
            <a:ext cx="7879719" cy="4548712"/>
          </a:xfrm>
        </p:spPr>
        <p:txBody>
          <a:bodyPr anchor="ctr">
            <a:noAutofit/>
          </a:bodyPr>
          <a:lstStyle/>
          <a:p>
            <a:pPr algn="just"/>
            <a:r>
              <a:rPr lang="en-US" sz="4000"/>
              <a:t>"Effects of various machining parameters on surface  roughness in Turning process"</a:t>
            </a:r>
          </a:p>
        </p:txBody>
      </p:sp>
    </p:spTree>
    <p:extLst>
      <p:ext uri="{BB962C8B-B14F-4D97-AF65-F5344CB8AC3E}">
        <p14:creationId xmlns:p14="http://schemas.microsoft.com/office/powerpoint/2010/main" val="328929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Experimental Observation</a:t>
            </a:r>
          </a:p>
        </p:txBody>
      </p:sp>
      <p:graphicFrame>
        <p:nvGraphicFramePr>
          <p:cNvPr id="20" name="Table 19">
            <a:extLst>
              <a:ext uri="{FF2B5EF4-FFF2-40B4-BE49-F238E27FC236}">
                <a16:creationId xmlns:a16="http://schemas.microsoft.com/office/drawing/2014/main" id="{417BF0FF-390F-CE53-51AC-7C388D52048F}"/>
              </a:ext>
            </a:extLst>
          </p:cNvPr>
          <p:cNvGraphicFramePr>
            <a:graphicFrameLocks noGrp="1"/>
          </p:cNvGraphicFramePr>
          <p:nvPr>
            <p:extLst>
              <p:ext uri="{D42A27DB-BD31-4B8C-83A1-F6EECF244321}">
                <p14:modId xmlns:p14="http://schemas.microsoft.com/office/powerpoint/2010/main" val="2014122028"/>
              </p:ext>
            </p:extLst>
          </p:nvPr>
        </p:nvGraphicFramePr>
        <p:xfrm>
          <a:off x="715433" y="3237230"/>
          <a:ext cx="10679766" cy="3327112"/>
        </p:xfrm>
        <a:graphic>
          <a:graphicData uri="http://schemas.openxmlformats.org/drawingml/2006/table">
            <a:tbl>
              <a:tblPr firstRow="1" bandRow="1">
                <a:tableStyleId>{5C22544A-7EE6-4342-B048-85BDC9FD1C3A}</a:tableStyleId>
              </a:tblPr>
              <a:tblGrid>
                <a:gridCol w="2084634">
                  <a:extLst>
                    <a:ext uri="{9D8B030D-6E8A-4147-A177-3AD203B41FA5}">
                      <a16:colId xmlns:a16="http://schemas.microsoft.com/office/drawing/2014/main" val="234875257"/>
                    </a:ext>
                  </a:extLst>
                </a:gridCol>
                <a:gridCol w="2084634">
                  <a:extLst>
                    <a:ext uri="{9D8B030D-6E8A-4147-A177-3AD203B41FA5}">
                      <a16:colId xmlns:a16="http://schemas.microsoft.com/office/drawing/2014/main" val="2882067111"/>
                    </a:ext>
                  </a:extLst>
                </a:gridCol>
                <a:gridCol w="2084634">
                  <a:extLst>
                    <a:ext uri="{9D8B030D-6E8A-4147-A177-3AD203B41FA5}">
                      <a16:colId xmlns:a16="http://schemas.microsoft.com/office/drawing/2014/main" val="1841501125"/>
                    </a:ext>
                  </a:extLst>
                </a:gridCol>
                <a:gridCol w="2084634">
                  <a:extLst>
                    <a:ext uri="{9D8B030D-6E8A-4147-A177-3AD203B41FA5}">
                      <a16:colId xmlns:a16="http://schemas.microsoft.com/office/drawing/2014/main" val="3204955382"/>
                    </a:ext>
                  </a:extLst>
                </a:gridCol>
                <a:gridCol w="2120053">
                  <a:extLst>
                    <a:ext uri="{9D8B030D-6E8A-4147-A177-3AD203B41FA5}">
                      <a16:colId xmlns:a16="http://schemas.microsoft.com/office/drawing/2014/main" val="4004640776"/>
                    </a:ext>
                  </a:extLst>
                </a:gridCol>
                <a:gridCol w="221177">
                  <a:extLst>
                    <a:ext uri="{9D8B030D-6E8A-4147-A177-3AD203B41FA5}">
                      <a16:colId xmlns:a16="http://schemas.microsoft.com/office/drawing/2014/main" val="3958398890"/>
                    </a:ext>
                  </a:extLst>
                </a:gridCol>
              </a:tblGrid>
              <a:tr h="831778">
                <a:tc>
                  <a:txBody>
                    <a:bodyPr/>
                    <a:lstStyle/>
                    <a:p>
                      <a:pPr fontAlgn="auto"/>
                      <a:r>
                        <a:rPr lang="en-US" sz="1800">
                          <a:effectLst/>
                        </a:rPr>
                        <a:t>​ </a:t>
                      </a:r>
                      <a:r>
                        <a:rPr lang="en-US" sz="1800">
                          <a:solidFill>
                            <a:schemeClr val="bg1"/>
                          </a:solidFill>
                          <a:effectLst/>
                        </a:rPr>
                        <a:t> S No.</a:t>
                      </a:r>
                      <a:endParaRPr lang="en-US" sz="1800" b="1">
                        <a:solidFill>
                          <a:schemeClr val="bg1"/>
                        </a:solidFill>
                        <a:effectLst/>
                        <a:latin typeface="Trebuchet MS" panose="020B0603020202020204" pitchFamily="34" charset="0"/>
                      </a:endParaRPr>
                    </a:p>
                  </a:txBody>
                  <a:tcPr/>
                </a:tc>
                <a:tc>
                  <a:txBody>
                    <a:bodyPr/>
                    <a:lstStyle/>
                    <a:p>
                      <a:pPr fontAlgn="auto"/>
                      <a:r>
                        <a:rPr lang="en-US" sz="1800">
                          <a:effectLst/>
                        </a:rPr>
                        <a:t>​</a:t>
                      </a:r>
                      <a:r>
                        <a:rPr lang="en-US" sz="1800">
                          <a:solidFill>
                            <a:schemeClr val="bg1"/>
                          </a:solidFill>
                          <a:effectLst/>
                        </a:rPr>
                        <a:t>Spindle Speed</a:t>
                      </a:r>
                      <a:endParaRPr lang="en-US">
                        <a:solidFill>
                          <a:schemeClr val="bg1"/>
                        </a:solidFill>
                      </a:endParaRPr>
                    </a:p>
                    <a:p>
                      <a:pPr lvl="0">
                        <a:buNone/>
                      </a:pPr>
                      <a:r>
                        <a:rPr lang="en-US" sz="1800">
                          <a:solidFill>
                            <a:schemeClr val="bg1"/>
                          </a:solidFill>
                          <a:effectLst/>
                        </a:rPr>
                        <a:t>     (RPM)</a:t>
                      </a:r>
                    </a:p>
                  </a:txBody>
                  <a:tcPr/>
                </a:tc>
                <a:tc>
                  <a:txBody>
                    <a:bodyPr/>
                    <a:lstStyle/>
                    <a:p>
                      <a:pPr fontAlgn="auto"/>
                      <a:r>
                        <a:rPr lang="en-US" sz="1800">
                          <a:effectLst/>
                        </a:rPr>
                        <a:t>​   </a:t>
                      </a:r>
                      <a:r>
                        <a:rPr lang="en-US" sz="1800">
                          <a:solidFill>
                            <a:schemeClr val="bg1"/>
                          </a:solidFill>
                          <a:effectLst/>
                        </a:rPr>
                        <a:t>Feed Rate</a:t>
                      </a:r>
                    </a:p>
                    <a:p>
                      <a:pPr lvl="0">
                        <a:buNone/>
                      </a:pPr>
                      <a:r>
                        <a:rPr lang="en-US" sz="1800">
                          <a:solidFill>
                            <a:schemeClr val="bg1"/>
                          </a:solidFill>
                          <a:effectLst/>
                        </a:rPr>
                        <a:t>    (mm/Rev)</a:t>
                      </a:r>
                    </a:p>
                  </a:txBody>
                  <a:tcPr/>
                </a:tc>
                <a:tc>
                  <a:txBody>
                    <a:bodyPr/>
                    <a:lstStyle/>
                    <a:p>
                      <a:pPr fontAlgn="auto"/>
                      <a:r>
                        <a:rPr lang="en-US" sz="1800">
                          <a:effectLst/>
                        </a:rPr>
                        <a:t>​  </a:t>
                      </a:r>
                      <a:r>
                        <a:rPr lang="en-US" sz="1800">
                          <a:solidFill>
                            <a:schemeClr val="bg1"/>
                          </a:solidFill>
                          <a:effectLst/>
                        </a:rPr>
                        <a:t>   Depth</a:t>
                      </a:r>
                    </a:p>
                    <a:p>
                      <a:pPr lvl="0">
                        <a:buNone/>
                      </a:pPr>
                      <a:r>
                        <a:rPr lang="en-US" sz="1800">
                          <a:solidFill>
                            <a:schemeClr val="bg1"/>
                          </a:solidFill>
                          <a:effectLst/>
                        </a:rPr>
                        <a:t>     (mm)</a:t>
                      </a:r>
                    </a:p>
                  </a:txBody>
                  <a:tcPr/>
                </a:tc>
                <a:tc>
                  <a:txBody>
                    <a:bodyPr/>
                    <a:lstStyle/>
                    <a:p>
                      <a:pPr fontAlgn="auto"/>
                      <a:r>
                        <a:rPr lang="en-US" sz="1800">
                          <a:effectLst/>
                        </a:rPr>
                        <a:t>​  </a:t>
                      </a:r>
                      <a:r>
                        <a:rPr lang="en-US" sz="1800">
                          <a:solidFill>
                            <a:schemeClr val="bg1"/>
                          </a:solidFill>
                          <a:effectLst/>
                        </a:rPr>
                        <a:t>Roughness</a:t>
                      </a:r>
                    </a:p>
                    <a:p>
                      <a:pPr lvl="0">
                        <a:buNone/>
                      </a:pPr>
                      <a:r>
                        <a:rPr lang="en-US" sz="1800">
                          <a:solidFill>
                            <a:schemeClr val="bg1"/>
                          </a:solidFill>
                          <a:effectLst/>
                        </a:rPr>
                        <a:t>    (</a:t>
                      </a:r>
                      <a:r>
                        <a:rPr lang="en-US" sz="1800" err="1">
                          <a:solidFill>
                            <a:schemeClr val="bg1"/>
                          </a:solidFill>
                          <a:effectLst/>
                        </a:rPr>
                        <a:t>Rmax</a:t>
                      </a:r>
                      <a:r>
                        <a:rPr lang="en-US" sz="1800">
                          <a:solidFill>
                            <a:schemeClr val="bg1"/>
                          </a:solidFill>
                          <a:effectLst/>
                        </a:rPr>
                        <a:t>.)</a:t>
                      </a:r>
                      <a:endParaRPr lang="en-US">
                        <a:solidFill>
                          <a:schemeClr val="bg1"/>
                        </a:solidFill>
                      </a:endParaRPr>
                    </a:p>
                  </a:txBody>
                  <a:tcPr/>
                </a:tc>
                <a:tc>
                  <a:txBody>
                    <a:bodyPr/>
                    <a:lstStyle/>
                    <a:p>
                      <a:pPr fontAlgn="auto"/>
                      <a:r>
                        <a:rPr lang="en-US" sz="1800">
                          <a:effectLst/>
                        </a:rPr>
                        <a:t>​</a:t>
                      </a:r>
                      <a:endParaRPr lang="en-US" sz="1800" b="1">
                        <a:solidFill>
                          <a:srgbClr val="FFFFFF"/>
                        </a:solidFill>
                        <a:effectLst/>
                        <a:latin typeface="Trebuchet MS" panose="020B0603020202020204" pitchFamily="34" charset="0"/>
                      </a:endParaRPr>
                    </a:p>
                  </a:txBody>
                  <a:tcPr/>
                </a:tc>
                <a:extLst>
                  <a:ext uri="{0D108BD9-81ED-4DB2-BD59-A6C34878D82A}">
                    <a16:rowId xmlns:a16="http://schemas.microsoft.com/office/drawing/2014/main" val="1155314283"/>
                  </a:ext>
                </a:extLst>
              </a:tr>
              <a:tr h="831778">
                <a:tc>
                  <a:txBody>
                    <a:bodyPr/>
                    <a:lstStyle/>
                    <a:p>
                      <a:pPr fontAlgn="auto"/>
                      <a:r>
                        <a:rPr lang="en-US" sz="1800">
                          <a:effectLst/>
                        </a:rPr>
                        <a:t>​</a:t>
                      </a:r>
                    </a:p>
                    <a:p>
                      <a:pPr lvl="0">
                        <a:buNone/>
                      </a:pPr>
                      <a:r>
                        <a:rPr lang="en-US" sz="1800">
                          <a:effectLst/>
                        </a:rPr>
                        <a:t>       1.</a:t>
                      </a:r>
                    </a:p>
                  </a:txBody>
                  <a:tcPr/>
                </a:tc>
                <a:tc>
                  <a:txBody>
                    <a:bodyPr/>
                    <a:lstStyle/>
                    <a:p>
                      <a:pPr fontAlgn="auto"/>
                      <a:r>
                        <a:rPr lang="en-US" sz="1800">
                          <a:effectLst/>
                        </a:rPr>
                        <a:t>​</a:t>
                      </a:r>
                    </a:p>
                    <a:p>
                      <a:pPr lvl="0">
                        <a:buNone/>
                      </a:pPr>
                      <a:r>
                        <a:rPr lang="en-US" sz="1800">
                          <a:effectLst/>
                        </a:rPr>
                        <a:t>     290</a:t>
                      </a:r>
                    </a:p>
                  </a:txBody>
                  <a:tcPr/>
                </a:tc>
                <a:tc>
                  <a:txBody>
                    <a:bodyPr/>
                    <a:lstStyle/>
                    <a:p>
                      <a:pPr fontAlgn="auto"/>
                      <a:r>
                        <a:rPr lang="en-US" sz="1800">
                          <a:effectLst/>
                        </a:rPr>
                        <a:t>​</a:t>
                      </a:r>
                    </a:p>
                    <a:p>
                      <a:pPr lvl="0">
                        <a:buNone/>
                      </a:pPr>
                      <a:r>
                        <a:rPr lang="en-US" sz="1800">
                          <a:effectLst/>
                        </a:rPr>
                        <a:t>      0.075 </a:t>
                      </a:r>
                    </a:p>
                  </a:txBody>
                  <a:tcPr/>
                </a:tc>
                <a:tc>
                  <a:txBody>
                    <a:bodyPr/>
                    <a:lstStyle/>
                    <a:p>
                      <a:pPr fontAlgn="auto"/>
                      <a:r>
                        <a:rPr lang="en-US" sz="1800">
                          <a:effectLst/>
                        </a:rPr>
                        <a:t>​</a:t>
                      </a:r>
                    </a:p>
                    <a:p>
                      <a:pPr lvl="0">
                        <a:buNone/>
                      </a:pPr>
                      <a:r>
                        <a:rPr lang="en-US" sz="1800">
                          <a:effectLst/>
                        </a:rPr>
                        <a:t>         1 </a:t>
                      </a:r>
                    </a:p>
                  </a:txBody>
                  <a:tcPr/>
                </a:tc>
                <a:tc>
                  <a:txBody>
                    <a:bodyPr/>
                    <a:lstStyle/>
                    <a:p>
                      <a:pPr fontAlgn="auto"/>
                      <a:r>
                        <a:rPr lang="en-US" sz="1800">
                          <a:effectLst/>
                        </a:rPr>
                        <a:t>​</a:t>
                      </a:r>
                    </a:p>
                    <a:p>
                      <a:pPr lvl="0">
                        <a:buNone/>
                      </a:pPr>
                      <a:r>
                        <a:rPr lang="en-US" sz="1800">
                          <a:effectLst/>
                        </a:rPr>
                        <a:t>     4.22</a:t>
                      </a:r>
                    </a:p>
                  </a:txBody>
                  <a:tcPr/>
                </a:tc>
                <a:tc>
                  <a:txBody>
                    <a:bodyPr/>
                    <a:lstStyle/>
                    <a:p>
                      <a:pPr fontAlgn="auto"/>
                      <a:r>
                        <a:rPr lang="en-US" sz="1800">
                          <a:effectLst/>
                        </a:rPr>
                        <a:t>​</a:t>
                      </a:r>
                      <a:endParaRPr lang="en-US" sz="1800">
                        <a:effectLst/>
                        <a:latin typeface="Trebuchet MS" panose="020B0603020202020204" pitchFamily="34" charset="0"/>
                      </a:endParaRPr>
                    </a:p>
                  </a:txBody>
                  <a:tcPr/>
                </a:tc>
                <a:extLst>
                  <a:ext uri="{0D108BD9-81ED-4DB2-BD59-A6C34878D82A}">
                    <a16:rowId xmlns:a16="http://schemas.microsoft.com/office/drawing/2014/main" val="1480267135"/>
                  </a:ext>
                </a:extLst>
              </a:tr>
              <a:tr h="831778">
                <a:tc>
                  <a:txBody>
                    <a:bodyPr/>
                    <a:lstStyle/>
                    <a:p>
                      <a:pPr fontAlgn="auto"/>
                      <a:r>
                        <a:rPr lang="en-US" sz="1800">
                          <a:effectLst/>
                        </a:rPr>
                        <a:t>​</a:t>
                      </a:r>
                    </a:p>
                    <a:p>
                      <a:pPr lvl="0">
                        <a:buNone/>
                      </a:pPr>
                      <a:r>
                        <a:rPr lang="en-US" sz="1800">
                          <a:effectLst/>
                        </a:rPr>
                        <a:t>       2.</a:t>
                      </a:r>
                    </a:p>
                  </a:txBody>
                  <a:tcPr/>
                </a:tc>
                <a:tc>
                  <a:txBody>
                    <a:bodyPr/>
                    <a:lstStyle/>
                    <a:p>
                      <a:pPr fontAlgn="auto"/>
                      <a:r>
                        <a:rPr lang="en-US" sz="1800">
                          <a:effectLst/>
                        </a:rPr>
                        <a:t>​</a:t>
                      </a:r>
                    </a:p>
                    <a:p>
                      <a:pPr lvl="0">
                        <a:buNone/>
                      </a:pPr>
                      <a:r>
                        <a:rPr lang="en-US" sz="1800">
                          <a:effectLst/>
                        </a:rPr>
                        <a:t>     385</a:t>
                      </a:r>
                    </a:p>
                  </a:txBody>
                  <a:tcPr/>
                </a:tc>
                <a:tc>
                  <a:txBody>
                    <a:bodyPr/>
                    <a:lstStyle/>
                    <a:p>
                      <a:pPr fontAlgn="auto"/>
                      <a:r>
                        <a:rPr lang="en-US" sz="1800">
                          <a:effectLst/>
                        </a:rPr>
                        <a:t>​</a:t>
                      </a:r>
                      <a:endParaRPr lang="en-US" sz="1800">
                        <a:effectLst/>
                        <a:latin typeface="Trebuchet MS" panose="020B0603020202020204" pitchFamily="34" charset="0"/>
                      </a:endParaRPr>
                    </a:p>
                    <a:p>
                      <a:pPr lvl="0">
                        <a:buNone/>
                      </a:pPr>
                      <a:r>
                        <a:rPr lang="en-US" sz="1800" b="0" i="0" u="none" strike="noStrike" noProof="0">
                          <a:effectLst/>
                          <a:latin typeface="Trebuchet MS"/>
                        </a:rPr>
                        <a:t>     0.075 </a:t>
                      </a:r>
                      <a:endParaRPr lang="en-US" sz="1800">
                        <a:effectLst/>
                        <a:latin typeface="Trebuchet MS"/>
                      </a:endParaRPr>
                    </a:p>
                  </a:txBody>
                  <a:tcPr/>
                </a:tc>
                <a:tc>
                  <a:txBody>
                    <a:bodyPr/>
                    <a:lstStyle/>
                    <a:p>
                      <a:pPr fontAlgn="auto"/>
                      <a:r>
                        <a:rPr lang="en-US" sz="1800">
                          <a:effectLst/>
                        </a:rPr>
                        <a:t>​</a:t>
                      </a:r>
                    </a:p>
                    <a:p>
                      <a:pPr lvl="0">
                        <a:buNone/>
                      </a:pPr>
                      <a:r>
                        <a:rPr lang="en-US" sz="1800">
                          <a:effectLst/>
                        </a:rPr>
                        <a:t>         1</a:t>
                      </a:r>
                    </a:p>
                  </a:txBody>
                  <a:tcPr/>
                </a:tc>
                <a:tc>
                  <a:txBody>
                    <a:bodyPr/>
                    <a:lstStyle/>
                    <a:p>
                      <a:pPr fontAlgn="auto"/>
                      <a:r>
                        <a:rPr lang="en-US" sz="1800">
                          <a:effectLst/>
                        </a:rPr>
                        <a:t>​</a:t>
                      </a:r>
                    </a:p>
                    <a:p>
                      <a:pPr lvl="0">
                        <a:buNone/>
                      </a:pPr>
                      <a:r>
                        <a:rPr lang="en-US" sz="1800">
                          <a:effectLst/>
                        </a:rPr>
                        <a:t>     2.53</a:t>
                      </a:r>
                    </a:p>
                  </a:txBody>
                  <a:tcPr/>
                </a:tc>
                <a:tc>
                  <a:txBody>
                    <a:bodyPr/>
                    <a:lstStyle/>
                    <a:p>
                      <a:pPr fontAlgn="auto"/>
                      <a:r>
                        <a:rPr lang="en-US" sz="1800">
                          <a:effectLst/>
                        </a:rPr>
                        <a:t>​</a:t>
                      </a:r>
                      <a:endParaRPr lang="en-US" sz="1800">
                        <a:effectLst/>
                        <a:latin typeface="Trebuchet MS" panose="020B0603020202020204" pitchFamily="34" charset="0"/>
                      </a:endParaRPr>
                    </a:p>
                  </a:txBody>
                  <a:tcPr/>
                </a:tc>
                <a:extLst>
                  <a:ext uri="{0D108BD9-81ED-4DB2-BD59-A6C34878D82A}">
                    <a16:rowId xmlns:a16="http://schemas.microsoft.com/office/drawing/2014/main" val="3230504876"/>
                  </a:ext>
                </a:extLst>
              </a:tr>
              <a:tr h="831778">
                <a:tc>
                  <a:txBody>
                    <a:bodyPr/>
                    <a:lstStyle/>
                    <a:p>
                      <a:pPr fontAlgn="auto"/>
                      <a:r>
                        <a:rPr lang="en-US" sz="1800">
                          <a:effectLst/>
                        </a:rPr>
                        <a:t>​</a:t>
                      </a:r>
                    </a:p>
                    <a:p>
                      <a:pPr lvl="0">
                        <a:buNone/>
                      </a:pPr>
                      <a:r>
                        <a:rPr lang="en-US" sz="1800">
                          <a:effectLst/>
                        </a:rPr>
                        <a:t>       3.</a:t>
                      </a:r>
                    </a:p>
                  </a:txBody>
                  <a:tcPr/>
                </a:tc>
                <a:tc>
                  <a:txBody>
                    <a:bodyPr/>
                    <a:lstStyle/>
                    <a:p>
                      <a:pPr fontAlgn="auto"/>
                      <a:r>
                        <a:rPr lang="en-US" sz="1800">
                          <a:effectLst/>
                        </a:rPr>
                        <a:t>​</a:t>
                      </a:r>
                    </a:p>
                    <a:p>
                      <a:pPr lvl="0">
                        <a:buNone/>
                      </a:pPr>
                      <a:r>
                        <a:rPr lang="en-US" sz="1800">
                          <a:effectLst/>
                        </a:rPr>
                        <a:t>     600</a:t>
                      </a:r>
                    </a:p>
                  </a:txBody>
                  <a:tcPr/>
                </a:tc>
                <a:tc>
                  <a:txBody>
                    <a:bodyPr/>
                    <a:lstStyle/>
                    <a:p>
                      <a:pPr fontAlgn="auto"/>
                      <a:r>
                        <a:rPr lang="en-US" sz="1800">
                          <a:effectLst/>
                        </a:rPr>
                        <a:t>​</a:t>
                      </a:r>
                      <a:endParaRPr lang="en-US" sz="1800">
                        <a:effectLst/>
                        <a:latin typeface="Trebuchet MS" panose="020B0603020202020204" pitchFamily="34" charset="0"/>
                      </a:endParaRPr>
                    </a:p>
                    <a:p>
                      <a:pPr lvl="0">
                        <a:buNone/>
                      </a:pPr>
                      <a:r>
                        <a:rPr lang="en-US" sz="1800" b="0" i="0" u="none" strike="noStrike" noProof="0">
                          <a:effectLst/>
                          <a:latin typeface="Trebuchet MS"/>
                        </a:rPr>
                        <a:t>      0.075 </a:t>
                      </a:r>
                      <a:endParaRPr lang="en-US" sz="1800">
                        <a:effectLst/>
                        <a:latin typeface="Trebuchet MS"/>
                      </a:endParaRPr>
                    </a:p>
                  </a:txBody>
                  <a:tcPr/>
                </a:tc>
                <a:tc>
                  <a:txBody>
                    <a:bodyPr/>
                    <a:lstStyle/>
                    <a:p>
                      <a:pPr fontAlgn="auto"/>
                      <a:r>
                        <a:rPr lang="en-US" sz="1800">
                          <a:effectLst/>
                        </a:rPr>
                        <a:t>​</a:t>
                      </a:r>
                    </a:p>
                    <a:p>
                      <a:pPr lvl="0">
                        <a:buNone/>
                      </a:pPr>
                      <a:r>
                        <a:rPr lang="en-US" sz="1800">
                          <a:effectLst/>
                        </a:rPr>
                        <a:t>         1</a:t>
                      </a:r>
                    </a:p>
                  </a:txBody>
                  <a:tcPr/>
                </a:tc>
                <a:tc>
                  <a:txBody>
                    <a:bodyPr/>
                    <a:lstStyle/>
                    <a:p>
                      <a:pPr fontAlgn="auto"/>
                      <a:r>
                        <a:rPr lang="en-US" sz="1800">
                          <a:effectLst/>
                        </a:rPr>
                        <a:t>​</a:t>
                      </a:r>
                    </a:p>
                    <a:p>
                      <a:pPr lvl="0">
                        <a:buNone/>
                      </a:pPr>
                      <a:r>
                        <a:rPr lang="en-US" sz="1800">
                          <a:effectLst/>
                        </a:rPr>
                        <a:t>     1.27</a:t>
                      </a:r>
                    </a:p>
                  </a:txBody>
                  <a:tcPr/>
                </a:tc>
                <a:tc>
                  <a:txBody>
                    <a:bodyPr/>
                    <a:lstStyle/>
                    <a:p>
                      <a:pPr fontAlgn="auto"/>
                      <a:r>
                        <a:rPr lang="en-US" sz="1800">
                          <a:effectLst/>
                        </a:rPr>
                        <a:t>​</a:t>
                      </a:r>
                      <a:endParaRPr lang="en-US" sz="1800">
                        <a:effectLst/>
                        <a:latin typeface="Trebuchet MS" panose="020B0603020202020204" pitchFamily="34" charset="0"/>
                      </a:endParaRPr>
                    </a:p>
                  </a:txBody>
                  <a:tcPr/>
                </a:tc>
                <a:extLst>
                  <a:ext uri="{0D108BD9-81ED-4DB2-BD59-A6C34878D82A}">
                    <a16:rowId xmlns:a16="http://schemas.microsoft.com/office/drawing/2014/main" val="2629430312"/>
                  </a:ext>
                </a:extLst>
              </a:tr>
            </a:tbl>
          </a:graphicData>
        </a:graphic>
      </p:graphicFrame>
      <p:sp>
        <p:nvSpPr>
          <p:cNvPr id="3" name="TextBox 2">
            <a:extLst>
              <a:ext uri="{FF2B5EF4-FFF2-40B4-BE49-F238E27FC236}">
                <a16:creationId xmlns:a16="http://schemas.microsoft.com/office/drawing/2014/main" id="{55D345D3-1FEF-3E85-3492-53CC0006B315}"/>
              </a:ext>
            </a:extLst>
          </p:cNvPr>
          <p:cNvSpPr txBox="1"/>
          <p:nvPr/>
        </p:nvSpPr>
        <p:spPr>
          <a:xfrm>
            <a:off x="679978" y="2174875"/>
            <a:ext cx="108489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mn-lt"/>
                <a:cs typeface="+mn-lt"/>
              </a:rPr>
              <a:t>In the first set of experiments the cutting speed were changed to the magnitude of (290, 385 and 600 rpm) while feed was fixed at (0.075 mm/rev.) and the depth of cut at (1mm).</a:t>
            </a:r>
            <a:endParaRPr lang="en-US">
              <a:solidFill>
                <a:schemeClr val="bg1"/>
              </a:solidFill>
            </a:endParaRPr>
          </a:p>
        </p:txBody>
      </p:sp>
    </p:spTree>
    <p:extLst>
      <p:ext uri="{BB962C8B-B14F-4D97-AF65-F5344CB8AC3E}">
        <p14:creationId xmlns:p14="http://schemas.microsoft.com/office/powerpoint/2010/main" val="319503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Graph</a:t>
            </a:r>
          </a:p>
        </p:txBody>
      </p:sp>
      <p:sp>
        <p:nvSpPr>
          <p:cNvPr id="4" name="Content Placeholder 3">
            <a:extLst>
              <a:ext uri="{FF2B5EF4-FFF2-40B4-BE49-F238E27FC236}">
                <a16:creationId xmlns:a16="http://schemas.microsoft.com/office/drawing/2014/main" id="{20650E36-5A44-38A6-F2FB-ED8780E4DD64}"/>
              </a:ext>
            </a:extLst>
          </p:cNvPr>
          <p:cNvSpPr>
            <a:spLocks noGrp="1"/>
          </p:cNvSpPr>
          <p:nvPr>
            <p:ph idx="1"/>
          </p:nvPr>
        </p:nvSpPr>
        <p:spPr>
          <a:xfrm>
            <a:off x="390547" y="3259859"/>
            <a:ext cx="4998932" cy="3599316"/>
          </a:xfrm>
        </p:spPr>
        <p:txBody>
          <a:bodyPr vert="horz" lIns="91440" tIns="45720" rIns="91440" bIns="45720" rtlCol="0" anchor="t">
            <a:normAutofit/>
          </a:bodyPr>
          <a:lstStyle/>
          <a:p>
            <a:pPr algn="just"/>
            <a:r>
              <a:rPr lang="en-US">
                <a:solidFill>
                  <a:schemeClr val="bg1"/>
                </a:solidFill>
              </a:rPr>
              <a:t>Graph shows that surface roughness of the finished workpiece decreases with increase in spindle speed, while other parameters are fixed.</a:t>
            </a:r>
            <a:endParaRPr lang="en-US">
              <a:solidFill>
                <a:schemeClr val="bg1"/>
              </a:solidFill>
              <a:ea typeface="+mn-lt"/>
              <a:cs typeface="+mn-lt"/>
            </a:endParaRPr>
          </a:p>
          <a:p>
            <a:pPr algn="just"/>
            <a:endParaRPr lang="en-US">
              <a:solidFill>
                <a:schemeClr val="bg1"/>
              </a:solidFill>
            </a:endParaRPr>
          </a:p>
        </p:txBody>
      </p:sp>
      <p:pic>
        <p:nvPicPr>
          <p:cNvPr id="3" name="Picture 4" descr="Chart, scatter chart&#10;&#10;Description automatically generated">
            <a:extLst>
              <a:ext uri="{FF2B5EF4-FFF2-40B4-BE49-F238E27FC236}">
                <a16:creationId xmlns:a16="http://schemas.microsoft.com/office/drawing/2014/main" id="{0B721817-5A99-28BC-5CE3-1F20E858AA15}"/>
              </a:ext>
            </a:extLst>
          </p:cNvPr>
          <p:cNvPicPr>
            <a:picLocks noChangeAspect="1"/>
          </p:cNvPicPr>
          <p:nvPr/>
        </p:nvPicPr>
        <p:blipFill>
          <a:blip r:embed="rId3"/>
          <a:stretch>
            <a:fillRect/>
          </a:stretch>
        </p:blipFill>
        <p:spPr>
          <a:xfrm>
            <a:off x="5795553" y="2395602"/>
            <a:ext cx="5780467" cy="4067194"/>
          </a:xfrm>
          <a:prstGeom prst="rect">
            <a:avLst/>
          </a:prstGeom>
        </p:spPr>
      </p:pic>
    </p:spTree>
    <p:extLst>
      <p:ext uri="{BB962C8B-B14F-4D97-AF65-F5344CB8AC3E}">
        <p14:creationId xmlns:p14="http://schemas.microsoft.com/office/powerpoint/2010/main" val="37075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4344" y="2395043"/>
            <a:ext cx="9498800" cy="1373070"/>
          </a:xfrm>
        </p:spPr>
        <p:txBody>
          <a:bodyPr/>
          <a:lstStyle/>
          <a:p>
            <a:r>
              <a:rPr lang="en-US" sz="4800"/>
              <a:t>Depth of cut verses Roughness</a:t>
            </a:r>
          </a:p>
        </p:txBody>
      </p:sp>
    </p:spTree>
    <p:extLst>
      <p:ext uri="{BB962C8B-B14F-4D97-AF65-F5344CB8AC3E}">
        <p14:creationId xmlns:p14="http://schemas.microsoft.com/office/powerpoint/2010/main" val="371083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Experimental Observation</a:t>
            </a:r>
          </a:p>
        </p:txBody>
      </p:sp>
      <p:graphicFrame>
        <p:nvGraphicFramePr>
          <p:cNvPr id="6" name="Table 5">
            <a:extLst>
              <a:ext uri="{FF2B5EF4-FFF2-40B4-BE49-F238E27FC236}">
                <a16:creationId xmlns:a16="http://schemas.microsoft.com/office/drawing/2014/main" id="{FD972475-F4A9-BB99-CE1C-3870F7CE1EA2}"/>
              </a:ext>
            </a:extLst>
          </p:cNvPr>
          <p:cNvGraphicFramePr>
            <a:graphicFrameLocks noGrp="1"/>
          </p:cNvGraphicFramePr>
          <p:nvPr>
            <p:extLst>
              <p:ext uri="{D42A27DB-BD31-4B8C-83A1-F6EECF244321}">
                <p14:modId xmlns:p14="http://schemas.microsoft.com/office/powerpoint/2010/main" val="2232117945"/>
              </p:ext>
            </p:extLst>
          </p:nvPr>
        </p:nvGraphicFramePr>
        <p:xfrm>
          <a:off x="751416" y="3143249"/>
          <a:ext cx="10251784" cy="3527209"/>
        </p:xfrm>
        <a:graphic>
          <a:graphicData uri="http://schemas.openxmlformats.org/drawingml/2006/table">
            <a:tbl>
              <a:tblPr firstRow="1" bandRow="1">
                <a:tableStyleId>{5C22544A-7EE6-4342-B048-85BDC9FD1C3A}</a:tableStyleId>
              </a:tblPr>
              <a:tblGrid>
                <a:gridCol w="2001898">
                  <a:extLst>
                    <a:ext uri="{9D8B030D-6E8A-4147-A177-3AD203B41FA5}">
                      <a16:colId xmlns:a16="http://schemas.microsoft.com/office/drawing/2014/main" val="234875257"/>
                    </a:ext>
                  </a:extLst>
                </a:gridCol>
                <a:gridCol w="2001898">
                  <a:extLst>
                    <a:ext uri="{9D8B030D-6E8A-4147-A177-3AD203B41FA5}">
                      <a16:colId xmlns:a16="http://schemas.microsoft.com/office/drawing/2014/main" val="2882067111"/>
                    </a:ext>
                  </a:extLst>
                </a:gridCol>
                <a:gridCol w="2001898">
                  <a:extLst>
                    <a:ext uri="{9D8B030D-6E8A-4147-A177-3AD203B41FA5}">
                      <a16:colId xmlns:a16="http://schemas.microsoft.com/office/drawing/2014/main" val="1841501125"/>
                    </a:ext>
                  </a:extLst>
                </a:gridCol>
                <a:gridCol w="2001898">
                  <a:extLst>
                    <a:ext uri="{9D8B030D-6E8A-4147-A177-3AD203B41FA5}">
                      <a16:colId xmlns:a16="http://schemas.microsoft.com/office/drawing/2014/main" val="3204955382"/>
                    </a:ext>
                  </a:extLst>
                </a:gridCol>
                <a:gridCol w="2035912">
                  <a:extLst>
                    <a:ext uri="{9D8B030D-6E8A-4147-A177-3AD203B41FA5}">
                      <a16:colId xmlns:a16="http://schemas.microsoft.com/office/drawing/2014/main" val="4004640776"/>
                    </a:ext>
                  </a:extLst>
                </a:gridCol>
                <a:gridCol w="208280">
                  <a:extLst>
                    <a:ext uri="{9D8B030D-6E8A-4147-A177-3AD203B41FA5}">
                      <a16:colId xmlns:a16="http://schemas.microsoft.com/office/drawing/2014/main" val="3958398890"/>
                    </a:ext>
                  </a:extLst>
                </a:gridCol>
              </a:tblGrid>
              <a:tr h="1031875">
                <a:tc>
                  <a:txBody>
                    <a:bodyPr/>
                    <a:lstStyle/>
                    <a:p>
                      <a:pPr fontAlgn="auto"/>
                      <a:r>
                        <a:rPr lang="en-US" sz="1800">
                          <a:effectLst/>
                        </a:rPr>
                        <a:t>​ </a:t>
                      </a:r>
                      <a:r>
                        <a:rPr lang="en-US" sz="1800">
                          <a:solidFill>
                            <a:schemeClr val="bg1"/>
                          </a:solidFill>
                          <a:effectLst/>
                        </a:rPr>
                        <a:t> S No.</a:t>
                      </a:r>
                      <a:endParaRPr lang="en-US" sz="1800" b="1">
                        <a:solidFill>
                          <a:schemeClr val="bg1"/>
                        </a:solidFill>
                        <a:effectLst/>
                        <a:latin typeface="Trebuchet MS" panose="020B0603020202020204" pitchFamily="34" charset="0"/>
                      </a:endParaRPr>
                    </a:p>
                  </a:txBody>
                  <a:tcPr/>
                </a:tc>
                <a:tc>
                  <a:txBody>
                    <a:bodyPr/>
                    <a:lstStyle/>
                    <a:p>
                      <a:pPr fontAlgn="auto"/>
                      <a:r>
                        <a:rPr lang="en-US" sz="1800">
                          <a:effectLst/>
                        </a:rPr>
                        <a:t>​</a:t>
                      </a:r>
                      <a:r>
                        <a:rPr lang="en-US" sz="1800">
                          <a:solidFill>
                            <a:schemeClr val="bg1"/>
                          </a:solidFill>
                          <a:effectLst/>
                        </a:rPr>
                        <a:t>Spindle Speed</a:t>
                      </a:r>
                      <a:endParaRPr lang="en-US">
                        <a:solidFill>
                          <a:schemeClr val="bg1"/>
                        </a:solidFill>
                      </a:endParaRPr>
                    </a:p>
                    <a:p>
                      <a:pPr lvl="0">
                        <a:buNone/>
                      </a:pPr>
                      <a:r>
                        <a:rPr lang="en-US" sz="1800">
                          <a:solidFill>
                            <a:schemeClr val="bg1"/>
                          </a:solidFill>
                          <a:effectLst/>
                        </a:rPr>
                        <a:t>     (RPM)</a:t>
                      </a:r>
                    </a:p>
                  </a:txBody>
                  <a:tcPr/>
                </a:tc>
                <a:tc>
                  <a:txBody>
                    <a:bodyPr/>
                    <a:lstStyle/>
                    <a:p>
                      <a:pPr fontAlgn="auto"/>
                      <a:r>
                        <a:rPr lang="en-US" sz="1800">
                          <a:effectLst/>
                        </a:rPr>
                        <a:t>​   </a:t>
                      </a:r>
                      <a:r>
                        <a:rPr lang="en-US" sz="1800">
                          <a:solidFill>
                            <a:schemeClr val="bg1"/>
                          </a:solidFill>
                          <a:effectLst/>
                        </a:rPr>
                        <a:t>Feed Rate</a:t>
                      </a:r>
                    </a:p>
                    <a:p>
                      <a:pPr lvl="0">
                        <a:buNone/>
                      </a:pPr>
                      <a:r>
                        <a:rPr lang="en-US" sz="1800">
                          <a:solidFill>
                            <a:schemeClr val="bg1"/>
                          </a:solidFill>
                          <a:effectLst/>
                        </a:rPr>
                        <a:t>    (mm/Rev)</a:t>
                      </a:r>
                    </a:p>
                  </a:txBody>
                  <a:tcPr/>
                </a:tc>
                <a:tc>
                  <a:txBody>
                    <a:bodyPr/>
                    <a:lstStyle/>
                    <a:p>
                      <a:pPr fontAlgn="auto"/>
                      <a:r>
                        <a:rPr lang="en-US" sz="1800">
                          <a:effectLst/>
                        </a:rPr>
                        <a:t>​     </a:t>
                      </a:r>
                      <a:r>
                        <a:rPr lang="en-US" sz="1800">
                          <a:solidFill>
                            <a:schemeClr val="bg1"/>
                          </a:solidFill>
                          <a:effectLst/>
                        </a:rPr>
                        <a:t>Depth</a:t>
                      </a:r>
                    </a:p>
                    <a:p>
                      <a:pPr lvl="0">
                        <a:buNone/>
                      </a:pPr>
                      <a:r>
                        <a:rPr lang="en-US" sz="1800">
                          <a:solidFill>
                            <a:schemeClr val="bg1"/>
                          </a:solidFill>
                          <a:effectLst/>
                        </a:rPr>
                        <a:t>     (mm)</a:t>
                      </a:r>
                    </a:p>
                  </a:txBody>
                  <a:tcPr/>
                </a:tc>
                <a:tc>
                  <a:txBody>
                    <a:bodyPr/>
                    <a:lstStyle/>
                    <a:p>
                      <a:pPr fontAlgn="auto"/>
                      <a:r>
                        <a:rPr lang="en-US" sz="1800">
                          <a:effectLst/>
                        </a:rPr>
                        <a:t>​  </a:t>
                      </a:r>
                      <a:r>
                        <a:rPr lang="en-US" sz="1800">
                          <a:solidFill>
                            <a:schemeClr val="bg1"/>
                          </a:solidFill>
                          <a:effectLst/>
                        </a:rPr>
                        <a:t>Roughness</a:t>
                      </a:r>
                    </a:p>
                    <a:p>
                      <a:pPr lvl="0">
                        <a:buNone/>
                      </a:pPr>
                      <a:r>
                        <a:rPr lang="en-US" sz="1800">
                          <a:solidFill>
                            <a:schemeClr val="bg1"/>
                          </a:solidFill>
                          <a:effectLst/>
                        </a:rPr>
                        <a:t>    (</a:t>
                      </a:r>
                      <a:r>
                        <a:rPr lang="en-US" sz="1800" err="1">
                          <a:solidFill>
                            <a:schemeClr val="bg1"/>
                          </a:solidFill>
                          <a:effectLst/>
                        </a:rPr>
                        <a:t>Rmax</a:t>
                      </a:r>
                      <a:r>
                        <a:rPr lang="en-US" sz="1800">
                          <a:solidFill>
                            <a:schemeClr val="bg1"/>
                          </a:solidFill>
                          <a:effectLst/>
                        </a:rPr>
                        <a:t>.)</a:t>
                      </a:r>
                      <a:endParaRPr lang="en-US">
                        <a:solidFill>
                          <a:schemeClr val="bg1"/>
                        </a:solidFill>
                      </a:endParaRPr>
                    </a:p>
                  </a:txBody>
                  <a:tcPr/>
                </a:tc>
                <a:tc>
                  <a:txBody>
                    <a:bodyPr/>
                    <a:lstStyle/>
                    <a:p>
                      <a:pPr fontAlgn="auto"/>
                      <a:r>
                        <a:rPr lang="en-US" sz="1800">
                          <a:effectLst/>
                        </a:rPr>
                        <a:t>​</a:t>
                      </a:r>
                      <a:endParaRPr lang="en-US" sz="1800" b="1">
                        <a:solidFill>
                          <a:srgbClr val="FFFFFF"/>
                        </a:solidFill>
                        <a:effectLst/>
                        <a:latin typeface="Trebuchet MS" panose="020B0603020202020204" pitchFamily="34" charset="0"/>
                      </a:endParaRPr>
                    </a:p>
                  </a:txBody>
                  <a:tcPr/>
                </a:tc>
                <a:extLst>
                  <a:ext uri="{0D108BD9-81ED-4DB2-BD59-A6C34878D82A}">
                    <a16:rowId xmlns:a16="http://schemas.microsoft.com/office/drawing/2014/main" val="1155314283"/>
                  </a:ext>
                </a:extLst>
              </a:tr>
              <a:tr h="831778">
                <a:tc>
                  <a:txBody>
                    <a:bodyPr/>
                    <a:lstStyle/>
                    <a:p>
                      <a:pPr fontAlgn="auto"/>
                      <a:r>
                        <a:rPr lang="en-US" sz="1800">
                          <a:effectLst/>
                        </a:rPr>
                        <a:t>​</a:t>
                      </a:r>
                    </a:p>
                    <a:p>
                      <a:pPr lvl="0">
                        <a:buNone/>
                      </a:pPr>
                      <a:r>
                        <a:rPr lang="en-US" sz="1800">
                          <a:effectLst/>
                        </a:rPr>
                        <a:t>       1.</a:t>
                      </a:r>
                    </a:p>
                  </a:txBody>
                  <a:tcPr/>
                </a:tc>
                <a:tc>
                  <a:txBody>
                    <a:bodyPr/>
                    <a:lstStyle/>
                    <a:p>
                      <a:pPr fontAlgn="auto"/>
                      <a:r>
                        <a:rPr lang="en-US" sz="1800">
                          <a:effectLst/>
                        </a:rPr>
                        <a:t>​</a:t>
                      </a:r>
                    </a:p>
                    <a:p>
                      <a:pPr lvl="0">
                        <a:buNone/>
                      </a:pPr>
                      <a:r>
                        <a:rPr lang="en-US" sz="1800">
                          <a:effectLst/>
                        </a:rPr>
                        <a:t>     385</a:t>
                      </a:r>
                    </a:p>
                  </a:txBody>
                  <a:tcPr/>
                </a:tc>
                <a:tc>
                  <a:txBody>
                    <a:bodyPr/>
                    <a:lstStyle/>
                    <a:p>
                      <a:pPr fontAlgn="auto"/>
                      <a:r>
                        <a:rPr lang="en-US" sz="1800">
                          <a:effectLst/>
                        </a:rPr>
                        <a:t>​</a:t>
                      </a:r>
                    </a:p>
                    <a:p>
                      <a:pPr lvl="0">
                        <a:buNone/>
                      </a:pPr>
                      <a:r>
                        <a:rPr lang="en-US" sz="1800">
                          <a:effectLst/>
                        </a:rPr>
                        <a:t>      0.075 </a:t>
                      </a:r>
                    </a:p>
                  </a:txBody>
                  <a:tcPr/>
                </a:tc>
                <a:tc>
                  <a:txBody>
                    <a:bodyPr/>
                    <a:lstStyle/>
                    <a:p>
                      <a:pPr fontAlgn="auto"/>
                      <a:r>
                        <a:rPr lang="en-US" sz="1800">
                          <a:effectLst/>
                        </a:rPr>
                        <a:t>​</a:t>
                      </a:r>
                    </a:p>
                    <a:p>
                      <a:pPr lvl="0">
                        <a:buNone/>
                      </a:pPr>
                      <a:r>
                        <a:rPr lang="en-US" sz="1800">
                          <a:effectLst/>
                        </a:rPr>
                        <a:t>         0.5 </a:t>
                      </a:r>
                    </a:p>
                  </a:txBody>
                  <a:tcPr/>
                </a:tc>
                <a:tc>
                  <a:txBody>
                    <a:bodyPr/>
                    <a:lstStyle/>
                    <a:p>
                      <a:pPr fontAlgn="auto"/>
                      <a:r>
                        <a:rPr lang="en-US" sz="1800">
                          <a:effectLst/>
                        </a:rPr>
                        <a:t>​</a:t>
                      </a:r>
                    </a:p>
                    <a:p>
                      <a:pPr lvl="0">
                        <a:buNone/>
                      </a:pPr>
                      <a:r>
                        <a:rPr lang="en-US" sz="1800">
                          <a:effectLst/>
                        </a:rPr>
                        <a:t>     1.07</a:t>
                      </a:r>
                    </a:p>
                  </a:txBody>
                  <a:tcPr/>
                </a:tc>
                <a:tc>
                  <a:txBody>
                    <a:bodyPr/>
                    <a:lstStyle/>
                    <a:p>
                      <a:pPr fontAlgn="auto"/>
                      <a:r>
                        <a:rPr lang="en-US" sz="1800">
                          <a:effectLst/>
                        </a:rPr>
                        <a:t>​</a:t>
                      </a:r>
                      <a:endParaRPr lang="en-US" sz="1800">
                        <a:effectLst/>
                        <a:latin typeface="Trebuchet MS" panose="020B0603020202020204" pitchFamily="34" charset="0"/>
                      </a:endParaRPr>
                    </a:p>
                  </a:txBody>
                  <a:tcPr/>
                </a:tc>
                <a:extLst>
                  <a:ext uri="{0D108BD9-81ED-4DB2-BD59-A6C34878D82A}">
                    <a16:rowId xmlns:a16="http://schemas.microsoft.com/office/drawing/2014/main" val="1480267135"/>
                  </a:ext>
                </a:extLst>
              </a:tr>
              <a:tr h="831778">
                <a:tc>
                  <a:txBody>
                    <a:bodyPr/>
                    <a:lstStyle/>
                    <a:p>
                      <a:pPr fontAlgn="auto"/>
                      <a:r>
                        <a:rPr lang="en-US" sz="1800">
                          <a:effectLst/>
                        </a:rPr>
                        <a:t>​</a:t>
                      </a:r>
                    </a:p>
                    <a:p>
                      <a:pPr lvl="0">
                        <a:buNone/>
                      </a:pPr>
                      <a:r>
                        <a:rPr lang="en-US" sz="1800">
                          <a:effectLst/>
                        </a:rPr>
                        <a:t>       2.</a:t>
                      </a:r>
                    </a:p>
                  </a:txBody>
                  <a:tcPr/>
                </a:tc>
                <a:tc>
                  <a:txBody>
                    <a:bodyPr/>
                    <a:lstStyle/>
                    <a:p>
                      <a:pPr fontAlgn="auto"/>
                      <a:r>
                        <a:rPr lang="en-US" sz="1800">
                          <a:effectLst/>
                        </a:rPr>
                        <a:t>​</a:t>
                      </a:r>
                    </a:p>
                    <a:p>
                      <a:pPr lvl="0">
                        <a:buNone/>
                      </a:pPr>
                      <a:r>
                        <a:rPr lang="en-US" sz="1800">
                          <a:effectLst/>
                        </a:rPr>
                        <a:t>     385</a:t>
                      </a:r>
                    </a:p>
                  </a:txBody>
                  <a:tcPr/>
                </a:tc>
                <a:tc>
                  <a:txBody>
                    <a:bodyPr/>
                    <a:lstStyle/>
                    <a:p>
                      <a:pPr fontAlgn="auto"/>
                      <a:r>
                        <a:rPr lang="en-US" sz="1800">
                          <a:effectLst/>
                        </a:rPr>
                        <a:t>​</a:t>
                      </a:r>
                      <a:endParaRPr lang="en-US" sz="1800">
                        <a:effectLst/>
                        <a:latin typeface="Trebuchet MS" panose="020B0603020202020204" pitchFamily="34" charset="0"/>
                      </a:endParaRPr>
                    </a:p>
                    <a:p>
                      <a:pPr lvl="0">
                        <a:buNone/>
                      </a:pPr>
                      <a:r>
                        <a:rPr lang="en-US" sz="1800" b="0" i="0" u="none" strike="noStrike" noProof="0">
                          <a:effectLst/>
                          <a:latin typeface="Trebuchet MS"/>
                        </a:rPr>
                        <a:t>     0.075 </a:t>
                      </a:r>
                      <a:endParaRPr lang="en-US" sz="1800">
                        <a:effectLst/>
                        <a:latin typeface="Trebuchet MS"/>
                      </a:endParaRPr>
                    </a:p>
                  </a:txBody>
                  <a:tcPr/>
                </a:tc>
                <a:tc>
                  <a:txBody>
                    <a:bodyPr/>
                    <a:lstStyle/>
                    <a:p>
                      <a:pPr fontAlgn="auto"/>
                      <a:r>
                        <a:rPr lang="en-US" sz="1800">
                          <a:effectLst/>
                        </a:rPr>
                        <a:t>​</a:t>
                      </a:r>
                    </a:p>
                    <a:p>
                      <a:pPr lvl="0">
                        <a:buNone/>
                      </a:pPr>
                      <a:r>
                        <a:rPr lang="en-US" sz="1800">
                          <a:effectLst/>
                        </a:rPr>
                        <a:t>         1</a:t>
                      </a:r>
                    </a:p>
                  </a:txBody>
                  <a:tcPr/>
                </a:tc>
                <a:tc>
                  <a:txBody>
                    <a:bodyPr/>
                    <a:lstStyle/>
                    <a:p>
                      <a:pPr fontAlgn="auto"/>
                      <a:r>
                        <a:rPr lang="en-US" sz="1800">
                          <a:effectLst/>
                        </a:rPr>
                        <a:t>​</a:t>
                      </a:r>
                    </a:p>
                    <a:p>
                      <a:pPr lvl="0">
                        <a:buNone/>
                      </a:pPr>
                      <a:r>
                        <a:rPr lang="en-US" sz="1800">
                          <a:effectLst/>
                        </a:rPr>
                        <a:t>     2.53</a:t>
                      </a:r>
                    </a:p>
                  </a:txBody>
                  <a:tcPr/>
                </a:tc>
                <a:tc>
                  <a:txBody>
                    <a:bodyPr/>
                    <a:lstStyle/>
                    <a:p>
                      <a:pPr fontAlgn="auto"/>
                      <a:r>
                        <a:rPr lang="en-US" sz="1800">
                          <a:effectLst/>
                        </a:rPr>
                        <a:t>​</a:t>
                      </a:r>
                      <a:endParaRPr lang="en-US" sz="1800">
                        <a:effectLst/>
                        <a:latin typeface="Trebuchet MS" panose="020B0603020202020204" pitchFamily="34" charset="0"/>
                      </a:endParaRPr>
                    </a:p>
                  </a:txBody>
                  <a:tcPr/>
                </a:tc>
                <a:extLst>
                  <a:ext uri="{0D108BD9-81ED-4DB2-BD59-A6C34878D82A}">
                    <a16:rowId xmlns:a16="http://schemas.microsoft.com/office/drawing/2014/main" val="3230504876"/>
                  </a:ext>
                </a:extLst>
              </a:tr>
              <a:tr h="831778">
                <a:tc>
                  <a:txBody>
                    <a:bodyPr/>
                    <a:lstStyle/>
                    <a:p>
                      <a:pPr fontAlgn="auto"/>
                      <a:r>
                        <a:rPr lang="en-US" sz="1800">
                          <a:effectLst/>
                        </a:rPr>
                        <a:t>​</a:t>
                      </a:r>
                    </a:p>
                    <a:p>
                      <a:pPr lvl="0">
                        <a:buNone/>
                      </a:pPr>
                      <a:r>
                        <a:rPr lang="en-US" sz="1800">
                          <a:effectLst/>
                        </a:rPr>
                        <a:t>       3.</a:t>
                      </a:r>
                    </a:p>
                  </a:txBody>
                  <a:tcPr/>
                </a:tc>
                <a:tc>
                  <a:txBody>
                    <a:bodyPr/>
                    <a:lstStyle/>
                    <a:p>
                      <a:pPr fontAlgn="auto"/>
                      <a:r>
                        <a:rPr lang="en-US" sz="1800">
                          <a:effectLst/>
                        </a:rPr>
                        <a:t>​</a:t>
                      </a:r>
                    </a:p>
                    <a:p>
                      <a:pPr lvl="0">
                        <a:buNone/>
                      </a:pPr>
                      <a:r>
                        <a:rPr lang="en-US" sz="1800">
                          <a:effectLst/>
                        </a:rPr>
                        <a:t>     385</a:t>
                      </a:r>
                    </a:p>
                  </a:txBody>
                  <a:tcPr/>
                </a:tc>
                <a:tc>
                  <a:txBody>
                    <a:bodyPr/>
                    <a:lstStyle/>
                    <a:p>
                      <a:pPr fontAlgn="auto"/>
                      <a:r>
                        <a:rPr lang="en-US" sz="1800">
                          <a:effectLst/>
                        </a:rPr>
                        <a:t>​</a:t>
                      </a:r>
                      <a:endParaRPr lang="en-US" sz="1800">
                        <a:effectLst/>
                        <a:latin typeface="Trebuchet MS" panose="020B0603020202020204" pitchFamily="34" charset="0"/>
                      </a:endParaRPr>
                    </a:p>
                    <a:p>
                      <a:pPr lvl="0">
                        <a:buNone/>
                      </a:pPr>
                      <a:r>
                        <a:rPr lang="en-US" sz="1800" b="0" i="0" u="none" strike="noStrike" noProof="0">
                          <a:effectLst/>
                          <a:latin typeface="Trebuchet MS"/>
                        </a:rPr>
                        <a:t>      0.075 </a:t>
                      </a:r>
                      <a:endParaRPr lang="en-US" sz="1800">
                        <a:effectLst/>
                        <a:latin typeface="Trebuchet MS"/>
                      </a:endParaRPr>
                    </a:p>
                  </a:txBody>
                  <a:tcPr/>
                </a:tc>
                <a:tc>
                  <a:txBody>
                    <a:bodyPr/>
                    <a:lstStyle/>
                    <a:p>
                      <a:pPr fontAlgn="auto"/>
                      <a:r>
                        <a:rPr lang="en-US" sz="1800">
                          <a:effectLst/>
                        </a:rPr>
                        <a:t>​</a:t>
                      </a:r>
                    </a:p>
                    <a:p>
                      <a:pPr lvl="0">
                        <a:buNone/>
                      </a:pPr>
                      <a:r>
                        <a:rPr lang="en-US" sz="1800">
                          <a:effectLst/>
                        </a:rPr>
                        <a:t>         1.5</a:t>
                      </a:r>
                    </a:p>
                  </a:txBody>
                  <a:tcPr/>
                </a:tc>
                <a:tc>
                  <a:txBody>
                    <a:bodyPr/>
                    <a:lstStyle/>
                    <a:p>
                      <a:pPr fontAlgn="auto"/>
                      <a:r>
                        <a:rPr lang="en-US" sz="1800">
                          <a:effectLst/>
                        </a:rPr>
                        <a:t>​</a:t>
                      </a:r>
                    </a:p>
                    <a:p>
                      <a:pPr lvl="0">
                        <a:buNone/>
                      </a:pPr>
                      <a:r>
                        <a:rPr lang="en-US" sz="1800">
                          <a:effectLst/>
                        </a:rPr>
                        <a:t>     3.16</a:t>
                      </a:r>
                    </a:p>
                  </a:txBody>
                  <a:tcPr/>
                </a:tc>
                <a:tc>
                  <a:txBody>
                    <a:bodyPr/>
                    <a:lstStyle/>
                    <a:p>
                      <a:pPr fontAlgn="auto"/>
                      <a:r>
                        <a:rPr lang="en-US" sz="1800">
                          <a:effectLst/>
                        </a:rPr>
                        <a:t>​</a:t>
                      </a:r>
                      <a:endParaRPr lang="en-US" sz="1800">
                        <a:effectLst/>
                        <a:latin typeface="Trebuchet MS" panose="020B0603020202020204" pitchFamily="34" charset="0"/>
                      </a:endParaRPr>
                    </a:p>
                  </a:txBody>
                  <a:tcPr/>
                </a:tc>
                <a:extLst>
                  <a:ext uri="{0D108BD9-81ED-4DB2-BD59-A6C34878D82A}">
                    <a16:rowId xmlns:a16="http://schemas.microsoft.com/office/drawing/2014/main" val="2629430312"/>
                  </a:ext>
                </a:extLst>
              </a:tr>
            </a:tbl>
          </a:graphicData>
        </a:graphic>
      </p:graphicFrame>
      <p:sp>
        <p:nvSpPr>
          <p:cNvPr id="3" name="TextBox 2">
            <a:extLst>
              <a:ext uri="{FF2B5EF4-FFF2-40B4-BE49-F238E27FC236}">
                <a16:creationId xmlns:a16="http://schemas.microsoft.com/office/drawing/2014/main" id="{705B7BA2-A25A-6265-C6F2-E2DEB851B023}"/>
              </a:ext>
            </a:extLst>
          </p:cNvPr>
          <p:cNvSpPr txBox="1"/>
          <p:nvPr/>
        </p:nvSpPr>
        <p:spPr>
          <a:xfrm>
            <a:off x="682624" y="2135187"/>
            <a:ext cx="103303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ea typeface="+mn-lt"/>
                <a:cs typeface="+mn-lt"/>
              </a:rPr>
              <a:t>The second set of experiments the depth of cut were changed to the magnitude of (0.5, 1 and 1.5 mm) while cutting speed was fixed at (385 </a:t>
            </a:r>
            <a:r>
              <a:rPr lang="en-US" err="1">
                <a:solidFill>
                  <a:srgbClr val="000000"/>
                </a:solidFill>
                <a:ea typeface="+mn-lt"/>
                <a:cs typeface="+mn-lt"/>
              </a:rPr>
              <a:t>r.p.m</a:t>
            </a:r>
            <a:r>
              <a:rPr lang="en-US">
                <a:solidFill>
                  <a:srgbClr val="000000"/>
                </a:solidFill>
                <a:ea typeface="+mn-lt"/>
                <a:cs typeface="+mn-lt"/>
              </a:rPr>
              <a:t>.) and the feed at (0.075 mm/rev.)</a:t>
            </a:r>
            <a:endParaRPr lang="en-US">
              <a:solidFill>
                <a:srgbClr val="000000"/>
              </a:solidFill>
            </a:endParaRPr>
          </a:p>
        </p:txBody>
      </p:sp>
    </p:spTree>
    <p:extLst>
      <p:ext uri="{BB962C8B-B14F-4D97-AF65-F5344CB8AC3E}">
        <p14:creationId xmlns:p14="http://schemas.microsoft.com/office/powerpoint/2010/main" val="222941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Graph</a:t>
            </a:r>
          </a:p>
        </p:txBody>
      </p:sp>
      <p:sp>
        <p:nvSpPr>
          <p:cNvPr id="5" name="Content Placeholder 4">
            <a:extLst>
              <a:ext uri="{FF2B5EF4-FFF2-40B4-BE49-F238E27FC236}">
                <a16:creationId xmlns:a16="http://schemas.microsoft.com/office/drawing/2014/main" id="{FF29F6D8-09C9-E7E0-FA28-68221FE9C7B9}"/>
              </a:ext>
            </a:extLst>
          </p:cNvPr>
          <p:cNvSpPr>
            <a:spLocks noGrp="1"/>
          </p:cNvSpPr>
          <p:nvPr>
            <p:ph idx="1"/>
          </p:nvPr>
        </p:nvSpPr>
        <p:spPr>
          <a:xfrm>
            <a:off x="798377" y="3131070"/>
            <a:ext cx="4194001" cy="2740725"/>
          </a:xfrm>
        </p:spPr>
        <p:txBody>
          <a:bodyPr vert="horz" lIns="91440" tIns="45720" rIns="91440" bIns="45720" rtlCol="0" anchor="t">
            <a:normAutofit/>
          </a:bodyPr>
          <a:lstStyle/>
          <a:p>
            <a:pPr algn="just"/>
            <a:r>
              <a:rPr lang="en-US">
                <a:solidFill>
                  <a:schemeClr val="bg1"/>
                </a:solidFill>
              </a:rPr>
              <a:t>Graph shows that surface roughness of the finished workpiece increases with increase in depth of cut,  while other parameters are fixed.</a:t>
            </a:r>
            <a:endParaRPr lang="en-US">
              <a:solidFill>
                <a:schemeClr val="bg1"/>
              </a:solidFill>
              <a:ea typeface="+mn-lt"/>
              <a:cs typeface="+mn-lt"/>
            </a:endParaRPr>
          </a:p>
          <a:p>
            <a:pPr algn="just"/>
            <a:endParaRPr lang="en-US">
              <a:solidFill>
                <a:schemeClr val="bg1"/>
              </a:solidFill>
            </a:endParaRPr>
          </a:p>
        </p:txBody>
      </p:sp>
      <p:pic>
        <p:nvPicPr>
          <p:cNvPr id="6" name="Picture 6" descr="Chart, line chart, scatter chart&#10;&#10;Description automatically generated">
            <a:extLst>
              <a:ext uri="{FF2B5EF4-FFF2-40B4-BE49-F238E27FC236}">
                <a16:creationId xmlns:a16="http://schemas.microsoft.com/office/drawing/2014/main" id="{CC25AE20-4CC0-B015-570A-8047AE784746}"/>
              </a:ext>
            </a:extLst>
          </p:cNvPr>
          <p:cNvPicPr>
            <a:picLocks noChangeAspect="1"/>
          </p:cNvPicPr>
          <p:nvPr/>
        </p:nvPicPr>
        <p:blipFill>
          <a:blip r:embed="rId3"/>
          <a:stretch>
            <a:fillRect/>
          </a:stretch>
        </p:blipFill>
        <p:spPr>
          <a:xfrm>
            <a:off x="5969358" y="2332518"/>
            <a:ext cx="4803819" cy="3824287"/>
          </a:xfrm>
          <a:prstGeom prst="rect">
            <a:avLst/>
          </a:prstGeom>
        </p:spPr>
      </p:pic>
    </p:spTree>
    <p:extLst>
      <p:ext uri="{BB962C8B-B14F-4D97-AF65-F5344CB8AC3E}">
        <p14:creationId xmlns:p14="http://schemas.microsoft.com/office/powerpoint/2010/main" val="408034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0927" y="2437376"/>
            <a:ext cx="9213050" cy="1373070"/>
          </a:xfrm>
        </p:spPr>
        <p:txBody>
          <a:bodyPr/>
          <a:lstStyle/>
          <a:p>
            <a:r>
              <a:rPr lang="en-US">
                <a:ea typeface="+mj-lt"/>
                <a:cs typeface="+mj-lt"/>
              </a:rPr>
              <a:t>Feed rate</a:t>
            </a:r>
            <a:r>
              <a:rPr lang="en-US"/>
              <a:t> v/s Roughness</a:t>
            </a:r>
          </a:p>
        </p:txBody>
      </p:sp>
    </p:spTree>
    <p:extLst>
      <p:ext uri="{BB962C8B-B14F-4D97-AF65-F5344CB8AC3E}">
        <p14:creationId xmlns:p14="http://schemas.microsoft.com/office/powerpoint/2010/main" val="206225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Experimental observations</a:t>
            </a:r>
          </a:p>
        </p:txBody>
      </p:sp>
      <p:graphicFrame>
        <p:nvGraphicFramePr>
          <p:cNvPr id="8" name="Table 7">
            <a:extLst>
              <a:ext uri="{FF2B5EF4-FFF2-40B4-BE49-F238E27FC236}">
                <a16:creationId xmlns:a16="http://schemas.microsoft.com/office/drawing/2014/main" id="{006F03F2-FED5-B374-0A70-4B9EB43577A5}"/>
              </a:ext>
            </a:extLst>
          </p:cNvPr>
          <p:cNvGraphicFramePr>
            <a:graphicFrameLocks noGrp="1"/>
          </p:cNvGraphicFramePr>
          <p:nvPr>
            <p:extLst>
              <p:ext uri="{D42A27DB-BD31-4B8C-83A1-F6EECF244321}">
                <p14:modId xmlns:p14="http://schemas.microsoft.com/office/powerpoint/2010/main" val="2379339400"/>
              </p:ext>
            </p:extLst>
          </p:nvPr>
        </p:nvGraphicFramePr>
        <p:xfrm>
          <a:off x="613832" y="2952749"/>
          <a:ext cx="10251784" cy="3682181"/>
        </p:xfrm>
        <a:graphic>
          <a:graphicData uri="http://schemas.openxmlformats.org/drawingml/2006/table">
            <a:tbl>
              <a:tblPr firstRow="1" bandRow="1">
                <a:tableStyleId>{5C22544A-7EE6-4342-B048-85BDC9FD1C3A}</a:tableStyleId>
              </a:tblPr>
              <a:tblGrid>
                <a:gridCol w="2001898">
                  <a:extLst>
                    <a:ext uri="{9D8B030D-6E8A-4147-A177-3AD203B41FA5}">
                      <a16:colId xmlns:a16="http://schemas.microsoft.com/office/drawing/2014/main" val="234875257"/>
                    </a:ext>
                  </a:extLst>
                </a:gridCol>
                <a:gridCol w="2001898">
                  <a:extLst>
                    <a:ext uri="{9D8B030D-6E8A-4147-A177-3AD203B41FA5}">
                      <a16:colId xmlns:a16="http://schemas.microsoft.com/office/drawing/2014/main" val="2882067111"/>
                    </a:ext>
                  </a:extLst>
                </a:gridCol>
                <a:gridCol w="2001898">
                  <a:extLst>
                    <a:ext uri="{9D8B030D-6E8A-4147-A177-3AD203B41FA5}">
                      <a16:colId xmlns:a16="http://schemas.microsoft.com/office/drawing/2014/main" val="1841501125"/>
                    </a:ext>
                  </a:extLst>
                </a:gridCol>
                <a:gridCol w="2001898">
                  <a:extLst>
                    <a:ext uri="{9D8B030D-6E8A-4147-A177-3AD203B41FA5}">
                      <a16:colId xmlns:a16="http://schemas.microsoft.com/office/drawing/2014/main" val="3204955382"/>
                    </a:ext>
                  </a:extLst>
                </a:gridCol>
                <a:gridCol w="2035912">
                  <a:extLst>
                    <a:ext uri="{9D8B030D-6E8A-4147-A177-3AD203B41FA5}">
                      <a16:colId xmlns:a16="http://schemas.microsoft.com/office/drawing/2014/main" val="4004640776"/>
                    </a:ext>
                  </a:extLst>
                </a:gridCol>
                <a:gridCol w="208280">
                  <a:extLst>
                    <a:ext uri="{9D8B030D-6E8A-4147-A177-3AD203B41FA5}">
                      <a16:colId xmlns:a16="http://schemas.microsoft.com/office/drawing/2014/main" val="3958398890"/>
                    </a:ext>
                  </a:extLst>
                </a:gridCol>
              </a:tblGrid>
              <a:tr h="1110513">
                <a:tc>
                  <a:txBody>
                    <a:bodyPr/>
                    <a:lstStyle/>
                    <a:p>
                      <a:pPr fontAlgn="auto"/>
                      <a:r>
                        <a:rPr lang="en-US" sz="1800">
                          <a:effectLst/>
                        </a:rPr>
                        <a:t>​ </a:t>
                      </a:r>
                      <a:r>
                        <a:rPr lang="en-US" sz="1800">
                          <a:solidFill>
                            <a:schemeClr val="bg1"/>
                          </a:solidFill>
                          <a:effectLst/>
                        </a:rPr>
                        <a:t> S No.</a:t>
                      </a:r>
                      <a:endParaRPr lang="en-US" sz="1800" b="1">
                        <a:solidFill>
                          <a:schemeClr val="bg1"/>
                        </a:solidFill>
                        <a:effectLst/>
                        <a:latin typeface="Trebuchet MS" panose="020B0603020202020204" pitchFamily="34" charset="0"/>
                      </a:endParaRPr>
                    </a:p>
                  </a:txBody>
                  <a:tcPr/>
                </a:tc>
                <a:tc>
                  <a:txBody>
                    <a:bodyPr/>
                    <a:lstStyle/>
                    <a:p>
                      <a:pPr fontAlgn="auto"/>
                      <a:r>
                        <a:rPr lang="en-US" sz="1800">
                          <a:effectLst/>
                        </a:rPr>
                        <a:t>​</a:t>
                      </a:r>
                      <a:r>
                        <a:rPr lang="en-US" sz="1800">
                          <a:solidFill>
                            <a:schemeClr val="bg1"/>
                          </a:solidFill>
                          <a:effectLst/>
                        </a:rPr>
                        <a:t>Spindle Speed</a:t>
                      </a:r>
                      <a:endParaRPr lang="en-US">
                        <a:solidFill>
                          <a:schemeClr val="bg1"/>
                        </a:solidFill>
                      </a:endParaRPr>
                    </a:p>
                    <a:p>
                      <a:pPr lvl="0">
                        <a:buNone/>
                      </a:pPr>
                      <a:r>
                        <a:rPr lang="en-US" sz="1800">
                          <a:solidFill>
                            <a:schemeClr val="bg1"/>
                          </a:solidFill>
                          <a:effectLst/>
                        </a:rPr>
                        <a:t>     (RPM)</a:t>
                      </a:r>
                    </a:p>
                  </a:txBody>
                  <a:tcPr/>
                </a:tc>
                <a:tc>
                  <a:txBody>
                    <a:bodyPr/>
                    <a:lstStyle/>
                    <a:p>
                      <a:pPr fontAlgn="auto"/>
                      <a:r>
                        <a:rPr lang="en-US" sz="1800">
                          <a:effectLst/>
                        </a:rPr>
                        <a:t>​   </a:t>
                      </a:r>
                      <a:r>
                        <a:rPr lang="en-US" sz="1800">
                          <a:solidFill>
                            <a:schemeClr val="bg1"/>
                          </a:solidFill>
                          <a:effectLst/>
                        </a:rPr>
                        <a:t>Feed Rate</a:t>
                      </a:r>
                    </a:p>
                    <a:p>
                      <a:pPr lvl="0">
                        <a:buNone/>
                      </a:pPr>
                      <a:r>
                        <a:rPr lang="en-US" sz="1800">
                          <a:solidFill>
                            <a:schemeClr val="bg1"/>
                          </a:solidFill>
                          <a:effectLst/>
                        </a:rPr>
                        <a:t>    (mm/Rev)</a:t>
                      </a:r>
                    </a:p>
                  </a:txBody>
                  <a:tcPr/>
                </a:tc>
                <a:tc>
                  <a:txBody>
                    <a:bodyPr/>
                    <a:lstStyle/>
                    <a:p>
                      <a:pPr fontAlgn="auto"/>
                      <a:r>
                        <a:rPr lang="en-US" sz="1800">
                          <a:effectLst/>
                        </a:rPr>
                        <a:t>​     </a:t>
                      </a:r>
                      <a:r>
                        <a:rPr lang="en-US" sz="1800">
                          <a:solidFill>
                            <a:schemeClr val="bg1"/>
                          </a:solidFill>
                          <a:effectLst/>
                        </a:rPr>
                        <a:t>Depth</a:t>
                      </a:r>
                    </a:p>
                    <a:p>
                      <a:pPr lvl="0">
                        <a:buNone/>
                      </a:pPr>
                      <a:r>
                        <a:rPr lang="en-US" sz="1800">
                          <a:solidFill>
                            <a:schemeClr val="bg1"/>
                          </a:solidFill>
                          <a:effectLst/>
                        </a:rPr>
                        <a:t>     (mm)</a:t>
                      </a:r>
                    </a:p>
                  </a:txBody>
                  <a:tcPr/>
                </a:tc>
                <a:tc>
                  <a:txBody>
                    <a:bodyPr/>
                    <a:lstStyle/>
                    <a:p>
                      <a:pPr fontAlgn="auto"/>
                      <a:r>
                        <a:rPr lang="en-US" sz="1800">
                          <a:effectLst/>
                        </a:rPr>
                        <a:t>​  </a:t>
                      </a:r>
                      <a:r>
                        <a:rPr lang="en-US" sz="1800">
                          <a:solidFill>
                            <a:schemeClr val="bg1"/>
                          </a:solidFill>
                          <a:effectLst/>
                        </a:rPr>
                        <a:t>Roughness</a:t>
                      </a:r>
                    </a:p>
                    <a:p>
                      <a:pPr lvl="0">
                        <a:buNone/>
                      </a:pPr>
                      <a:r>
                        <a:rPr lang="en-US" sz="1800">
                          <a:solidFill>
                            <a:schemeClr val="bg1"/>
                          </a:solidFill>
                          <a:effectLst/>
                        </a:rPr>
                        <a:t>    (</a:t>
                      </a:r>
                      <a:r>
                        <a:rPr lang="en-US" sz="1800" err="1">
                          <a:solidFill>
                            <a:schemeClr val="bg1"/>
                          </a:solidFill>
                          <a:effectLst/>
                        </a:rPr>
                        <a:t>Rmax</a:t>
                      </a:r>
                      <a:r>
                        <a:rPr lang="en-US" sz="1800">
                          <a:solidFill>
                            <a:schemeClr val="bg1"/>
                          </a:solidFill>
                          <a:effectLst/>
                        </a:rPr>
                        <a:t>.)</a:t>
                      </a:r>
                      <a:endParaRPr lang="en-US">
                        <a:solidFill>
                          <a:schemeClr val="bg1"/>
                        </a:solidFill>
                      </a:endParaRPr>
                    </a:p>
                  </a:txBody>
                  <a:tcPr/>
                </a:tc>
                <a:tc>
                  <a:txBody>
                    <a:bodyPr/>
                    <a:lstStyle/>
                    <a:p>
                      <a:pPr fontAlgn="auto"/>
                      <a:r>
                        <a:rPr lang="en-US" sz="1800">
                          <a:effectLst/>
                        </a:rPr>
                        <a:t>​</a:t>
                      </a:r>
                      <a:endParaRPr lang="en-US" sz="1800" b="1">
                        <a:solidFill>
                          <a:srgbClr val="FFFFFF"/>
                        </a:solidFill>
                        <a:effectLst/>
                        <a:latin typeface="Trebuchet MS" panose="020B0603020202020204" pitchFamily="34" charset="0"/>
                      </a:endParaRPr>
                    </a:p>
                  </a:txBody>
                  <a:tcPr/>
                </a:tc>
                <a:extLst>
                  <a:ext uri="{0D108BD9-81ED-4DB2-BD59-A6C34878D82A}">
                    <a16:rowId xmlns:a16="http://schemas.microsoft.com/office/drawing/2014/main" val="1155314283"/>
                  </a:ext>
                </a:extLst>
              </a:tr>
              <a:tr h="895574">
                <a:tc>
                  <a:txBody>
                    <a:bodyPr/>
                    <a:lstStyle/>
                    <a:p>
                      <a:pPr fontAlgn="auto"/>
                      <a:r>
                        <a:rPr lang="en-US" sz="1800">
                          <a:effectLst/>
                        </a:rPr>
                        <a:t>​</a:t>
                      </a:r>
                    </a:p>
                    <a:p>
                      <a:pPr lvl="0">
                        <a:buNone/>
                      </a:pPr>
                      <a:r>
                        <a:rPr lang="en-US" sz="1800">
                          <a:effectLst/>
                        </a:rPr>
                        <a:t>       1.</a:t>
                      </a:r>
                    </a:p>
                  </a:txBody>
                  <a:tcPr/>
                </a:tc>
                <a:tc>
                  <a:txBody>
                    <a:bodyPr/>
                    <a:lstStyle/>
                    <a:p>
                      <a:pPr fontAlgn="auto"/>
                      <a:r>
                        <a:rPr lang="en-US" sz="1800">
                          <a:effectLst/>
                        </a:rPr>
                        <a:t>​</a:t>
                      </a:r>
                    </a:p>
                    <a:p>
                      <a:pPr lvl="0">
                        <a:buNone/>
                      </a:pPr>
                      <a:r>
                        <a:rPr lang="en-US" sz="1800">
                          <a:effectLst/>
                        </a:rPr>
                        <a:t>     385</a:t>
                      </a:r>
                    </a:p>
                  </a:txBody>
                  <a:tcPr/>
                </a:tc>
                <a:tc>
                  <a:txBody>
                    <a:bodyPr/>
                    <a:lstStyle/>
                    <a:p>
                      <a:pPr fontAlgn="auto"/>
                      <a:r>
                        <a:rPr lang="en-US" sz="1800">
                          <a:effectLst/>
                        </a:rPr>
                        <a:t>​</a:t>
                      </a:r>
                    </a:p>
                    <a:p>
                      <a:pPr lvl="0">
                        <a:buNone/>
                      </a:pPr>
                      <a:r>
                        <a:rPr lang="en-US" sz="1800">
                          <a:effectLst/>
                        </a:rPr>
                        <a:t>       0.05</a:t>
                      </a:r>
                    </a:p>
                  </a:txBody>
                  <a:tcPr/>
                </a:tc>
                <a:tc>
                  <a:txBody>
                    <a:bodyPr/>
                    <a:lstStyle/>
                    <a:p>
                      <a:pPr fontAlgn="auto"/>
                      <a:r>
                        <a:rPr lang="en-US" sz="1800">
                          <a:effectLst/>
                        </a:rPr>
                        <a:t>​</a:t>
                      </a:r>
                    </a:p>
                    <a:p>
                      <a:pPr lvl="0">
                        <a:buNone/>
                      </a:pPr>
                      <a:r>
                        <a:rPr lang="en-US" sz="1800">
                          <a:effectLst/>
                        </a:rPr>
                        <a:t>         1</a:t>
                      </a:r>
                    </a:p>
                  </a:txBody>
                  <a:tcPr/>
                </a:tc>
                <a:tc>
                  <a:txBody>
                    <a:bodyPr/>
                    <a:lstStyle/>
                    <a:p>
                      <a:pPr fontAlgn="auto"/>
                      <a:r>
                        <a:rPr lang="en-US" sz="1800">
                          <a:effectLst/>
                        </a:rPr>
                        <a:t>​</a:t>
                      </a:r>
                    </a:p>
                    <a:p>
                      <a:pPr lvl="0">
                        <a:buNone/>
                      </a:pPr>
                      <a:r>
                        <a:rPr lang="en-US" sz="1800">
                          <a:effectLst/>
                        </a:rPr>
                        <a:t>     0.7</a:t>
                      </a:r>
                    </a:p>
                  </a:txBody>
                  <a:tcPr/>
                </a:tc>
                <a:tc>
                  <a:txBody>
                    <a:bodyPr/>
                    <a:lstStyle/>
                    <a:p>
                      <a:pPr fontAlgn="auto"/>
                      <a:r>
                        <a:rPr lang="en-US" sz="1800">
                          <a:effectLst/>
                        </a:rPr>
                        <a:t>​</a:t>
                      </a:r>
                      <a:endParaRPr lang="en-US" sz="1800">
                        <a:effectLst/>
                        <a:latin typeface="Trebuchet MS" panose="020B0603020202020204" pitchFamily="34" charset="0"/>
                      </a:endParaRPr>
                    </a:p>
                  </a:txBody>
                  <a:tcPr/>
                </a:tc>
                <a:extLst>
                  <a:ext uri="{0D108BD9-81ED-4DB2-BD59-A6C34878D82A}">
                    <a16:rowId xmlns:a16="http://schemas.microsoft.com/office/drawing/2014/main" val="1480267135"/>
                  </a:ext>
                </a:extLst>
              </a:tr>
              <a:tr h="895574">
                <a:tc>
                  <a:txBody>
                    <a:bodyPr/>
                    <a:lstStyle/>
                    <a:p>
                      <a:pPr lvl="0">
                        <a:buNone/>
                      </a:pPr>
                      <a:r>
                        <a:rPr lang="en-US" sz="1800">
                          <a:effectLst/>
                        </a:rPr>
                        <a:t>​</a:t>
                      </a:r>
                    </a:p>
                    <a:p>
                      <a:pPr lvl="0">
                        <a:buNone/>
                      </a:pPr>
                      <a:r>
                        <a:rPr lang="en-US" sz="1800">
                          <a:effectLst/>
                        </a:rPr>
                        <a:t>       2.</a:t>
                      </a:r>
                      <a:endParaRPr lang="en-US"/>
                    </a:p>
                  </a:txBody>
                  <a:tcPr/>
                </a:tc>
                <a:tc>
                  <a:txBody>
                    <a:bodyPr/>
                    <a:lstStyle/>
                    <a:p>
                      <a:pPr lvl="0">
                        <a:buNone/>
                      </a:pPr>
                      <a:r>
                        <a:rPr lang="en-US" sz="1800">
                          <a:effectLst/>
                        </a:rPr>
                        <a:t>​</a:t>
                      </a:r>
                    </a:p>
                    <a:p>
                      <a:pPr lvl="0">
                        <a:buNone/>
                      </a:pPr>
                      <a:r>
                        <a:rPr lang="en-US" sz="1800">
                          <a:effectLst/>
                        </a:rPr>
                        <a:t>     385</a:t>
                      </a:r>
                      <a:endParaRPr lang="en-US"/>
                    </a:p>
                  </a:txBody>
                  <a:tcPr/>
                </a:tc>
                <a:tc>
                  <a:txBody>
                    <a:bodyPr/>
                    <a:lstStyle/>
                    <a:p>
                      <a:pPr lvl="0">
                        <a:buNone/>
                      </a:pPr>
                      <a:r>
                        <a:rPr lang="en-US" sz="1800">
                          <a:effectLst/>
                        </a:rPr>
                        <a:t>​</a:t>
                      </a:r>
                      <a:endParaRPr lang="en-US"/>
                    </a:p>
                    <a:p>
                      <a:pPr lvl="0">
                        <a:buNone/>
                      </a:pPr>
                      <a:r>
                        <a:rPr lang="en-US" sz="1800">
                          <a:effectLst/>
                        </a:rPr>
                        <a:t>      0.075</a:t>
                      </a:r>
                      <a:endParaRPr lang="en-US"/>
                    </a:p>
                  </a:txBody>
                  <a:tcPr/>
                </a:tc>
                <a:tc>
                  <a:txBody>
                    <a:bodyPr/>
                    <a:lstStyle/>
                    <a:p>
                      <a:pPr lvl="0">
                        <a:buNone/>
                      </a:pPr>
                      <a:r>
                        <a:rPr lang="en-US" sz="1800">
                          <a:effectLst/>
                        </a:rPr>
                        <a:t>​</a:t>
                      </a:r>
                    </a:p>
                    <a:p>
                      <a:pPr lvl="0">
                        <a:buNone/>
                      </a:pPr>
                      <a:r>
                        <a:rPr lang="en-US" sz="1800">
                          <a:effectLst/>
                        </a:rPr>
                        <a:t>         1</a:t>
                      </a:r>
                      <a:endParaRPr lang="en-US"/>
                    </a:p>
                  </a:txBody>
                  <a:tcPr/>
                </a:tc>
                <a:tc>
                  <a:txBody>
                    <a:bodyPr/>
                    <a:lstStyle/>
                    <a:p>
                      <a:pPr lvl="0">
                        <a:buNone/>
                      </a:pPr>
                      <a:r>
                        <a:rPr lang="en-US" sz="1800">
                          <a:effectLst/>
                        </a:rPr>
                        <a:t>​</a:t>
                      </a:r>
                    </a:p>
                    <a:p>
                      <a:pPr lvl="0">
                        <a:buNone/>
                      </a:pPr>
                      <a:r>
                        <a:rPr lang="en-US" sz="1800">
                          <a:effectLst/>
                        </a:rPr>
                        <a:t>     1.07</a:t>
                      </a:r>
                      <a:endParaRPr lang="en-US"/>
                    </a:p>
                  </a:txBody>
                  <a:tcPr/>
                </a:tc>
                <a:tc>
                  <a:txBody>
                    <a:bodyPr/>
                    <a:lstStyle/>
                    <a:p>
                      <a:pPr fontAlgn="auto"/>
                      <a:r>
                        <a:rPr lang="en-US" sz="1800">
                          <a:effectLst/>
                        </a:rPr>
                        <a:t>​</a:t>
                      </a:r>
                      <a:endParaRPr lang="en-US" sz="1800">
                        <a:effectLst/>
                        <a:latin typeface="Trebuchet MS" panose="020B0603020202020204" pitchFamily="34" charset="0"/>
                      </a:endParaRPr>
                    </a:p>
                  </a:txBody>
                  <a:tcPr/>
                </a:tc>
                <a:extLst>
                  <a:ext uri="{0D108BD9-81ED-4DB2-BD59-A6C34878D82A}">
                    <a16:rowId xmlns:a16="http://schemas.microsoft.com/office/drawing/2014/main" val="3230504876"/>
                  </a:ext>
                </a:extLst>
              </a:tr>
              <a:tr h="780520">
                <a:tc>
                  <a:txBody>
                    <a:bodyPr/>
                    <a:lstStyle/>
                    <a:p>
                      <a:pPr lvl="0">
                        <a:buNone/>
                      </a:pPr>
                      <a:r>
                        <a:rPr lang="en-US" sz="1800">
                          <a:effectLst/>
                        </a:rPr>
                        <a:t>​</a:t>
                      </a:r>
                      <a:endParaRPr lang="en-US"/>
                    </a:p>
                    <a:p>
                      <a:pPr lvl="0">
                        <a:buNone/>
                      </a:pPr>
                      <a:r>
                        <a:rPr lang="en-US" sz="1800">
                          <a:effectLst/>
                        </a:rPr>
                        <a:t>       3.</a:t>
                      </a:r>
                      <a:endParaRPr lang="en-US"/>
                    </a:p>
                  </a:txBody>
                  <a:tcPr/>
                </a:tc>
                <a:tc>
                  <a:txBody>
                    <a:bodyPr/>
                    <a:lstStyle/>
                    <a:p>
                      <a:pPr lvl="0">
                        <a:buNone/>
                      </a:pPr>
                      <a:r>
                        <a:rPr lang="en-US" sz="1800">
                          <a:effectLst/>
                        </a:rPr>
                        <a:t>​</a:t>
                      </a:r>
                    </a:p>
                    <a:p>
                      <a:pPr lvl="0">
                        <a:buNone/>
                      </a:pPr>
                      <a:r>
                        <a:rPr lang="en-US" sz="1800">
                          <a:effectLst/>
                        </a:rPr>
                        <a:t>     385</a:t>
                      </a:r>
                      <a:endParaRPr lang="en-US"/>
                    </a:p>
                  </a:txBody>
                  <a:tcPr/>
                </a:tc>
                <a:tc>
                  <a:txBody>
                    <a:bodyPr/>
                    <a:lstStyle/>
                    <a:p>
                      <a:pPr lvl="0">
                        <a:buNone/>
                      </a:pPr>
                      <a:r>
                        <a:rPr lang="en-US" sz="1800">
                          <a:effectLst/>
                        </a:rPr>
                        <a:t>​</a:t>
                      </a:r>
                      <a:endParaRPr lang="en-US" sz="1800">
                        <a:effectLst/>
                        <a:latin typeface="Trebuchet MS"/>
                      </a:endParaRPr>
                    </a:p>
                    <a:p>
                      <a:pPr lvl="0">
                        <a:buNone/>
                      </a:pPr>
                      <a:r>
                        <a:rPr lang="en-US" sz="1800" b="0" i="0" u="none" strike="noStrike" noProof="0">
                          <a:effectLst/>
                          <a:latin typeface="Trebuchet MS"/>
                        </a:rPr>
                        <a:t>      0.1 </a:t>
                      </a:r>
                      <a:endParaRPr lang="en-US" sz="1800">
                        <a:effectLst/>
                        <a:latin typeface="Trebuchet MS"/>
                      </a:endParaRPr>
                    </a:p>
                  </a:txBody>
                  <a:tcPr/>
                </a:tc>
                <a:tc>
                  <a:txBody>
                    <a:bodyPr/>
                    <a:lstStyle/>
                    <a:p>
                      <a:pPr lvl="0">
                        <a:buNone/>
                      </a:pPr>
                      <a:r>
                        <a:rPr lang="en-US" sz="1800">
                          <a:effectLst/>
                        </a:rPr>
                        <a:t>​</a:t>
                      </a:r>
                    </a:p>
                    <a:p>
                      <a:pPr lvl="0">
                        <a:buNone/>
                      </a:pPr>
                      <a:r>
                        <a:rPr lang="en-US" sz="1800">
                          <a:effectLst/>
                        </a:rPr>
                        <a:t>         1</a:t>
                      </a:r>
                      <a:endParaRPr lang="en-US"/>
                    </a:p>
                  </a:txBody>
                  <a:tcPr/>
                </a:tc>
                <a:tc>
                  <a:txBody>
                    <a:bodyPr/>
                    <a:lstStyle/>
                    <a:p>
                      <a:pPr lvl="0">
                        <a:buNone/>
                      </a:pPr>
                      <a:r>
                        <a:rPr lang="en-US" sz="1800">
                          <a:effectLst/>
                        </a:rPr>
                        <a:t>​</a:t>
                      </a:r>
                    </a:p>
                    <a:p>
                      <a:pPr lvl="0">
                        <a:buNone/>
                      </a:pPr>
                      <a:r>
                        <a:rPr lang="en-US" sz="1800">
                          <a:effectLst/>
                        </a:rPr>
                        <a:t>     2.80</a:t>
                      </a:r>
                      <a:endParaRPr lang="en-US"/>
                    </a:p>
                  </a:txBody>
                  <a:tcPr/>
                </a:tc>
                <a:tc>
                  <a:txBody>
                    <a:bodyPr/>
                    <a:lstStyle/>
                    <a:p>
                      <a:pPr fontAlgn="auto"/>
                      <a:r>
                        <a:rPr lang="en-US" sz="1800">
                          <a:effectLst/>
                        </a:rPr>
                        <a:t>​</a:t>
                      </a:r>
                      <a:endParaRPr lang="en-US" sz="1800">
                        <a:effectLst/>
                        <a:latin typeface="Trebuchet MS" panose="020B0603020202020204" pitchFamily="34" charset="0"/>
                      </a:endParaRPr>
                    </a:p>
                  </a:txBody>
                  <a:tcPr/>
                </a:tc>
                <a:extLst>
                  <a:ext uri="{0D108BD9-81ED-4DB2-BD59-A6C34878D82A}">
                    <a16:rowId xmlns:a16="http://schemas.microsoft.com/office/drawing/2014/main" val="2629430312"/>
                  </a:ext>
                </a:extLst>
              </a:tr>
            </a:tbl>
          </a:graphicData>
        </a:graphic>
      </p:graphicFrame>
      <p:sp>
        <p:nvSpPr>
          <p:cNvPr id="3" name="TextBox 2">
            <a:extLst>
              <a:ext uri="{FF2B5EF4-FFF2-40B4-BE49-F238E27FC236}">
                <a16:creationId xmlns:a16="http://schemas.microsoft.com/office/drawing/2014/main" id="{7084E795-19A2-F405-8B88-1285EE0E0ABB}"/>
              </a:ext>
            </a:extLst>
          </p:cNvPr>
          <p:cNvSpPr txBox="1"/>
          <p:nvPr/>
        </p:nvSpPr>
        <p:spPr>
          <a:xfrm>
            <a:off x="677332" y="2262187"/>
            <a:ext cx="1019280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mn-lt"/>
                <a:cs typeface="+mn-lt"/>
              </a:rPr>
              <a:t>In the third set of experiments the feed were changed to the magnitude of (0.05, 0.075 and 0.1 mm/rev.) while cutting speed was fixed at (385 </a:t>
            </a:r>
            <a:r>
              <a:rPr lang="en-US" err="1">
                <a:solidFill>
                  <a:schemeClr val="bg1"/>
                </a:solidFill>
                <a:ea typeface="+mn-lt"/>
                <a:cs typeface="+mn-lt"/>
              </a:rPr>
              <a:t>r.p.m</a:t>
            </a:r>
            <a:r>
              <a:rPr lang="en-US">
                <a:solidFill>
                  <a:schemeClr val="bg1"/>
                </a:solidFill>
                <a:ea typeface="+mn-lt"/>
                <a:cs typeface="+mn-lt"/>
              </a:rPr>
              <a:t>.) and the depth of cut was (1mm).</a:t>
            </a:r>
            <a:endParaRPr lang="en-US">
              <a:solidFill>
                <a:schemeClr val="bg1"/>
              </a:solidFill>
            </a:endParaRPr>
          </a:p>
        </p:txBody>
      </p:sp>
    </p:spTree>
    <p:extLst>
      <p:ext uri="{BB962C8B-B14F-4D97-AF65-F5344CB8AC3E}">
        <p14:creationId xmlns:p14="http://schemas.microsoft.com/office/powerpoint/2010/main" val="121969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Graph</a:t>
            </a:r>
          </a:p>
        </p:txBody>
      </p:sp>
      <p:sp>
        <p:nvSpPr>
          <p:cNvPr id="9" name="TextBox 8">
            <a:extLst>
              <a:ext uri="{FF2B5EF4-FFF2-40B4-BE49-F238E27FC236}">
                <a16:creationId xmlns:a16="http://schemas.microsoft.com/office/drawing/2014/main" id="{D69E9540-93F4-6D03-F130-BDCE9C6A52F4}"/>
              </a:ext>
            </a:extLst>
          </p:cNvPr>
          <p:cNvSpPr txBox="1"/>
          <p:nvPr/>
        </p:nvSpPr>
        <p:spPr>
          <a:xfrm>
            <a:off x="2575774" y="3273380"/>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2" name="TextBox 11">
            <a:extLst>
              <a:ext uri="{FF2B5EF4-FFF2-40B4-BE49-F238E27FC236}">
                <a16:creationId xmlns:a16="http://schemas.microsoft.com/office/drawing/2014/main" id="{1BFB2291-305D-6437-CDEE-3F3BBBA6F669}"/>
              </a:ext>
            </a:extLst>
          </p:cNvPr>
          <p:cNvSpPr txBox="1"/>
          <p:nvPr/>
        </p:nvSpPr>
        <p:spPr>
          <a:xfrm>
            <a:off x="372950" y="3270697"/>
            <a:ext cx="545057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solidFill>
                  <a:schemeClr val="bg1"/>
                </a:solidFill>
                <a:ea typeface="+mn-lt"/>
                <a:cs typeface="+mn-lt"/>
              </a:rPr>
              <a:t>Graph shows that surface  roughness of the finished workpiece increases with increase in feed, while other parameters are fixed.</a:t>
            </a:r>
            <a:endParaRPr lang="en-US" sz="2400">
              <a:solidFill>
                <a:schemeClr val="bg1"/>
              </a:solidFill>
            </a:endParaRPr>
          </a:p>
        </p:txBody>
      </p:sp>
      <p:pic>
        <p:nvPicPr>
          <p:cNvPr id="13" name="Picture 13" descr="Chart, line chart, scatter chart&#10;&#10;Description automatically generated">
            <a:extLst>
              <a:ext uri="{FF2B5EF4-FFF2-40B4-BE49-F238E27FC236}">
                <a16:creationId xmlns:a16="http://schemas.microsoft.com/office/drawing/2014/main" id="{A683E2EC-02FD-75A1-FC12-734552B23BDB}"/>
              </a:ext>
            </a:extLst>
          </p:cNvPr>
          <p:cNvPicPr>
            <a:picLocks noChangeAspect="1"/>
          </p:cNvPicPr>
          <p:nvPr/>
        </p:nvPicPr>
        <p:blipFill>
          <a:blip r:embed="rId3"/>
          <a:stretch>
            <a:fillRect/>
          </a:stretch>
        </p:blipFill>
        <p:spPr>
          <a:xfrm>
            <a:off x="6098146" y="2376513"/>
            <a:ext cx="5222383" cy="4079735"/>
          </a:xfrm>
          <a:prstGeom prst="rect">
            <a:avLst/>
          </a:prstGeom>
        </p:spPr>
      </p:pic>
    </p:spTree>
    <p:extLst>
      <p:ext uri="{BB962C8B-B14F-4D97-AF65-F5344CB8AC3E}">
        <p14:creationId xmlns:p14="http://schemas.microsoft.com/office/powerpoint/2010/main" val="380431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7761" y="2395042"/>
            <a:ext cx="8144134" cy="1373070"/>
          </a:xfrm>
        </p:spPr>
        <p:txBody>
          <a:bodyPr/>
          <a:lstStyle/>
          <a:p>
            <a:r>
              <a:rPr lang="en-US"/>
              <a:t>Project Summary</a:t>
            </a:r>
          </a:p>
        </p:txBody>
      </p:sp>
    </p:spTree>
    <p:extLst>
      <p:ext uri="{BB962C8B-B14F-4D97-AF65-F5344CB8AC3E}">
        <p14:creationId xmlns:p14="http://schemas.microsoft.com/office/powerpoint/2010/main" val="358965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Results and Discussion</a:t>
            </a:r>
          </a:p>
        </p:txBody>
      </p:sp>
      <p:sp>
        <p:nvSpPr>
          <p:cNvPr id="6" name="TextBox 5">
            <a:extLst>
              <a:ext uri="{FF2B5EF4-FFF2-40B4-BE49-F238E27FC236}">
                <a16:creationId xmlns:a16="http://schemas.microsoft.com/office/drawing/2014/main" id="{06A3D7CE-1893-B3F3-D6AD-189B3BECAADE}"/>
              </a:ext>
            </a:extLst>
          </p:cNvPr>
          <p:cNvSpPr txBox="1"/>
          <p:nvPr/>
        </p:nvSpPr>
        <p:spPr>
          <a:xfrm>
            <a:off x="322791" y="2611437"/>
            <a:ext cx="11177057"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en-US">
                <a:solidFill>
                  <a:srgbClr val="000000"/>
                </a:solidFill>
                <a:latin typeface="Trebuchet MS"/>
                <a:ea typeface="Arial"/>
                <a:cs typeface="Arial"/>
              </a:rPr>
              <a:t>Surface roughness was measured for the turned component at different cutting parameters by changing one parameter and fixing the others to determine the effect of each parameter on the surface roughness.</a:t>
            </a:r>
            <a:endParaRPr lang="en-US"/>
          </a:p>
          <a:p>
            <a:pPr lvl="0" algn="just"/>
            <a:r>
              <a:rPr lang="en-US">
                <a:solidFill>
                  <a:srgbClr val="000000"/>
                </a:solidFill>
                <a:latin typeface="Trebuchet MS"/>
                <a:ea typeface="Arial"/>
                <a:cs typeface="Arial"/>
              </a:rPr>
              <a:t>​</a:t>
            </a:r>
            <a:endParaRPr lang="en-US"/>
          </a:p>
          <a:p>
            <a:pPr lvl="0" algn="just" rtl="0">
              <a:buChar char="•"/>
            </a:pPr>
            <a:r>
              <a:rPr lang="en-US">
                <a:solidFill>
                  <a:srgbClr val="000000"/>
                </a:solidFill>
                <a:latin typeface="Trebuchet MS"/>
                <a:ea typeface="Arial"/>
                <a:cs typeface="Arial"/>
              </a:rPr>
              <a:t>The results of the surface roughness represents the relation between the surface roughness and cutting speed, where all other parameters were remained constant in order to get only the effect of cutting speed on the surface roughness. It is clear that surface roughness decreased by increasing cutting speed. This attributed is due to the decrease in the built-up edge size at higher speed where the influence of the built-up edge became negligible. In addition, the cutting process becomes more and more stable as the speed increases, and the vibration during cutting at the highest speed is lower.​</a:t>
            </a:r>
          </a:p>
          <a:p>
            <a:pPr algn="just"/>
            <a:endParaRPr lang="en-US">
              <a:solidFill>
                <a:srgbClr val="000000"/>
              </a:solidFill>
              <a:latin typeface="Trebuchet MS"/>
              <a:ea typeface="Arial"/>
              <a:cs typeface="Arial"/>
            </a:endParaRPr>
          </a:p>
          <a:p>
            <a:pPr algn="just">
              <a:buChar char="•"/>
            </a:pPr>
            <a:r>
              <a:rPr lang="en-US">
                <a:solidFill>
                  <a:srgbClr val="000000"/>
                </a:solidFill>
                <a:latin typeface="Trebuchet MS"/>
                <a:ea typeface="Arial"/>
                <a:cs typeface="Arial"/>
              </a:rPr>
              <a:t>The relation between the surface roughness and depth of cut where, cutting speed and feed and all of the other parameters were remained constant. It is clear that surface roughness is increased by increasing depth of cut.</a:t>
            </a:r>
            <a:endParaRPr lang="en-US">
              <a:solidFill>
                <a:srgbClr val="000000"/>
              </a:solidFill>
              <a:cs typeface="Arial"/>
            </a:endParaRPr>
          </a:p>
        </p:txBody>
      </p:sp>
    </p:spTree>
    <p:extLst>
      <p:ext uri="{BB962C8B-B14F-4D97-AF65-F5344CB8AC3E}">
        <p14:creationId xmlns:p14="http://schemas.microsoft.com/office/powerpoint/2010/main" val="16552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a:t>
            </a:r>
          </a:p>
        </p:txBody>
      </p:sp>
      <p:sp>
        <p:nvSpPr>
          <p:cNvPr id="6" name="TextBox 5">
            <a:extLst>
              <a:ext uri="{FF2B5EF4-FFF2-40B4-BE49-F238E27FC236}">
                <a16:creationId xmlns:a16="http://schemas.microsoft.com/office/drawing/2014/main" id="{CEDA27EA-8489-0F4C-EA6E-F5287AEB385A}"/>
              </a:ext>
            </a:extLst>
          </p:cNvPr>
          <p:cNvSpPr txBox="1"/>
          <p:nvPr/>
        </p:nvSpPr>
        <p:spPr>
          <a:xfrm>
            <a:off x="349249" y="2156353"/>
            <a:ext cx="11388724" cy="43550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90000"/>
              </a:lnSpc>
              <a:spcBef>
                <a:spcPts val="1000"/>
              </a:spcBef>
            </a:pPr>
            <a:r>
              <a:rPr lang="en-US" sz="2000">
                <a:solidFill>
                  <a:schemeClr val="bg1"/>
                </a:solidFill>
                <a:ea typeface="+mn-lt"/>
                <a:cs typeface="+mn-lt"/>
              </a:rPr>
              <a:t>Turning</a:t>
            </a:r>
            <a:r>
              <a:rPr lang="en-US" sz="2000">
                <a:solidFill>
                  <a:schemeClr val="bg1"/>
                </a:solidFill>
              </a:rPr>
              <a:t> is the most common lathe machining operation. During the turning process, a cutting tool removes material from the outer diameter of a rotating workpiece. The main objective of turning is to reduce the workpiece diameter to the desired dimension. There are two types of turning operations, rough and finish. </a:t>
            </a:r>
            <a:endParaRPr lang="en-US" sz="2000">
              <a:solidFill>
                <a:schemeClr val="bg1"/>
              </a:solidFill>
              <a:ea typeface="+mn-lt"/>
              <a:cs typeface="+mn-lt"/>
            </a:endParaRPr>
          </a:p>
          <a:p>
            <a:pPr algn="just">
              <a:lnSpc>
                <a:spcPct val="90000"/>
              </a:lnSpc>
              <a:spcBef>
                <a:spcPts val="1000"/>
              </a:spcBef>
            </a:pPr>
            <a:r>
              <a:rPr lang="en-US" sz="2000">
                <a:solidFill>
                  <a:schemeClr val="bg1"/>
                </a:solidFill>
                <a:ea typeface="+mn-lt"/>
                <a:cs typeface="+mn-lt"/>
              </a:rPr>
              <a:t>Turning operation is done on turning machine commonly known as lathe machine, which is also of two type : Conventional and CNC Lathe.</a:t>
            </a:r>
          </a:p>
          <a:p>
            <a:pPr algn="just">
              <a:lnSpc>
                <a:spcPct val="90000"/>
              </a:lnSpc>
              <a:spcBef>
                <a:spcPts val="1000"/>
              </a:spcBef>
            </a:pPr>
            <a:r>
              <a:rPr lang="en-US" sz="2000">
                <a:solidFill>
                  <a:schemeClr val="bg1"/>
                </a:solidFill>
                <a:ea typeface="+mn-lt"/>
                <a:cs typeface="+mn-lt"/>
              </a:rPr>
              <a:t>Roughness : Surface roughness/roughness is defined as the irregularities which are inherent in the production process.(e.g., cutting tool or abrasive grit). Roughness It is quantified by the deviations in the direction of the normal vector of a real surface from its ideal form. If these deviations are large, the surface is rough; if they are small, the surface is smooth.</a:t>
            </a:r>
          </a:p>
          <a:p>
            <a:pPr algn="just">
              <a:lnSpc>
                <a:spcPct val="90000"/>
              </a:lnSpc>
              <a:spcBef>
                <a:spcPts val="1000"/>
              </a:spcBef>
            </a:pPr>
            <a:r>
              <a:rPr lang="en-US" sz="2000">
                <a:solidFill>
                  <a:schemeClr val="bg1"/>
                </a:solidFill>
              </a:rPr>
              <a:t>While performing every machining operation, we always desire a smooth finish product. So, it always become necessary to find and </a:t>
            </a:r>
            <a:r>
              <a:rPr lang="en-US" sz="2000" err="1">
                <a:solidFill>
                  <a:schemeClr val="bg1"/>
                </a:solidFill>
              </a:rPr>
              <a:t>analyse</a:t>
            </a:r>
            <a:r>
              <a:rPr lang="en-US" sz="2000">
                <a:solidFill>
                  <a:schemeClr val="bg1"/>
                </a:solidFill>
              </a:rPr>
              <a:t> the factors on which surface roughness depends. This project is also same as to determine and </a:t>
            </a:r>
            <a:r>
              <a:rPr lang="en-US" sz="2000" err="1">
                <a:solidFill>
                  <a:schemeClr val="bg1"/>
                </a:solidFill>
              </a:rPr>
              <a:t>analyse</a:t>
            </a:r>
            <a:r>
              <a:rPr lang="en-US" sz="2000">
                <a:solidFill>
                  <a:schemeClr val="bg1"/>
                </a:solidFill>
              </a:rPr>
              <a:t> these factors, by changing machine </a:t>
            </a:r>
            <a:r>
              <a:rPr lang="en-US" sz="2000" err="1">
                <a:solidFill>
                  <a:schemeClr val="bg1"/>
                </a:solidFill>
              </a:rPr>
              <a:t>porameters</a:t>
            </a:r>
            <a:r>
              <a:rPr lang="en-US" sz="2000">
                <a:solidFill>
                  <a:schemeClr val="bg1"/>
                </a:solidFill>
              </a:rPr>
              <a:t> and </a:t>
            </a:r>
            <a:r>
              <a:rPr lang="en-US" sz="2000" err="1">
                <a:solidFill>
                  <a:schemeClr val="bg1"/>
                </a:solidFill>
              </a:rPr>
              <a:t>analysing</a:t>
            </a:r>
            <a:r>
              <a:rPr lang="en-US" sz="2000">
                <a:solidFill>
                  <a:schemeClr val="bg1"/>
                </a:solidFill>
              </a:rPr>
              <a:t> surface roughness.</a:t>
            </a:r>
          </a:p>
        </p:txBody>
      </p:sp>
    </p:spTree>
    <p:extLst>
      <p:ext uri="{BB962C8B-B14F-4D97-AF65-F5344CB8AC3E}">
        <p14:creationId xmlns:p14="http://schemas.microsoft.com/office/powerpoint/2010/main" val="100301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BD89-4FF6-7FFC-2DC6-776BC50F9B83}"/>
              </a:ext>
            </a:extLst>
          </p:cNvPr>
          <p:cNvSpPr>
            <a:spLocks noGrp="1"/>
          </p:cNvSpPr>
          <p:nvPr>
            <p:ph type="title"/>
          </p:nvPr>
        </p:nvSpPr>
        <p:spPr/>
        <p:txBody>
          <a:bodyPr/>
          <a:lstStyle/>
          <a:p>
            <a:r>
              <a:rPr lang="en-US">
                <a:ea typeface="+mj-lt"/>
                <a:cs typeface="+mj-lt"/>
              </a:rPr>
              <a:t>Results and Discussion</a:t>
            </a:r>
            <a:endParaRPr lang="en-US"/>
          </a:p>
        </p:txBody>
      </p:sp>
      <p:sp>
        <p:nvSpPr>
          <p:cNvPr id="3" name="TextBox 2">
            <a:extLst>
              <a:ext uri="{FF2B5EF4-FFF2-40B4-BE49-F238E27FC236}">
                <a16:creationId xmlns:a16="http://schemas.microsoft.com/office/drawing/2014/main" id="{E9746E35-8B27-77CA-BA67-7B1DE2370031}"/>
              </a:ext>
            </a:extLst>
          </p:cNvPr>
          <p:cNvSpPr txBox="1"/>
          <p:nvPr/>
        </p:nvSpPr>
        <p:spPr>
          <a:xfrm>
            <a:off x="619124" y="2291291"/>
            <a:ext cx="1095480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solidFill>
                  <a:schemeClr val="bg1"/>
                </a:solidFill>
                <a:ea typeface="+mn-lt"/>
                <a:cs typeface="+mn-lt"/>
              </a:rPr>
              <a:t> It is due to the increase in machine tool vibration which increases due to the increase in the cutting force, which increases by increasing the depth of cut, and also due built-up edge formation represents the relation between the surface roughness and feed, where all other parameters were remained constant. It is clear that surface roughness is decreased by increasing the feed.</a:t>
            </a:r>
          </a:p>
          <a:p>
            <a:pPr marL="285750" indent="-285750" algn="just">
              <a:buFont typeface="Arial"/>
              <a:buChar char="•"/>
            </a:pPr>
            <a:endParaRPr lang="en-US">
              <a:solidFill>
                <a:schemeClr val="bg1"/>
              </a:solidFill>
              <a:ea typeface="+mn-lt"/>
              <a:cs typeface="+mn-lt"/>
            </a:endParaRPr>
          </a:p>
          <a:p>
            <a:pPr marL="285750" indent="-285750" algn="just">
              <a:buFont typeface="Arial"/>
              <a:buChar char="•"/>
            </a:pPr>
            <a:r>
              <a:rPr lang="en-US">
                <a:solidFill>
                  <a:schemeClr val="bg1"/>
                </a:solidFill>
                <a:ea typeface="+mn-lt"/>
                <a:cs typeface="+mn-lt"/>
              </a:rPr>
              <a:t>The relation between the surface roughness and feed rate or feed where, cutting speed and feed and all of the other parameters were remained constant. It is clear that surface roughness is increased by increasing feed rate. It is due to the increase in machine tool vibration which increases due to the increase in the cutting force, which increases by increasing the feed.</a:t>
            </a:r>
            <a:endParaRPr lang="en-US">
              <a:solidFill>
                <a:schemeClr val="bg1"/>
              </a:solidFill>
            </a:endParaRPr>
          </a:p>
          <a:p>
            <a:pPr algn="just"/>
            <a:endParaRPr lang="en-US">
              <a:solidFill>
                <a:schemeClr val="bg1"/>
              </a:solidFill>
              <a:ea typeface="+mn-lt"/>
              <a:cs typeface="+mn-lt"/>
            </a:endParaRPr>
          </a:p>
          <a:p>
            <a:pPr marL="285750" indent="-285750" algn="just">
              <a:buFont typeface="Arial"/>
              <a:buChar char="•"/>
            </a:pPr>
            <a:r>
              <a:rPr lang="en-US">
                <a:solidFill>
                  <a:schemeClr val="bg1"/>
                </a:solidFill>
                <a:ea typeface="+mn-lt"/>
                <a:cs typeface="+mn-lt"/>
              </a:rPr>
              <a:t>To improve machining productivity by increasing feed and depth of cut will be against achieving better surface quality. However, it is obviously that increasing the feed significantly influences the surface roughness than increasing the depth of cut. Thus, is it recommended to increase the depth of cut more than feed to improve the machining productivity.</a:t>
            </a:r>
            <a:endParaRPr lang="en-US">
              <a:solidFill>
                <a:schemeClr val="bg1"/>
              </a:solidFill>
            </a:endParaRPr>
          </a:p>
        </p:txBody>
      </p:sp>
    </p:spTree>
    <p:extLst>
      <p:ext uri="{BB962C8B-B14F-4D97-AF65-F5344CB8AC3E}">
        <p14:creationId xmlns:p14="http://schemas.microsoft.com/office/powerpoint/2010/main" val="196883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a:t>
            </a:r>
          </a:p>
        </p:txBody>
      </p:sp>
      <p:sp>
        <p:nvSpPr>
          <p:cNvPr id="6" name="TextBox 5">
            <a:extLst>
              <a:ext uri="{FF2B5EF4-FFF2-40B4-BE49-F238E27FC236}">
                <a16:creationId xmlns:a16="http://schemas.microsoft.com/office/drawing/2014/main" id="{3DF20372-011E-EF08-28B7-40ACB6299926}"/>
              </a:ext>
            </a:extLst>
          </p:cNvPr>
          <p:cNvSpPr txBox="1"/>
          <p:nvPr/>
        </p:nvSpPr>
        <p:spPr>
          <a:xfrm>
            <a:off x="418041" y="2272772"/>
            <a:ext cx="1134639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chemeClr val="bg1"/>
                </a:solidFill>
                <a:ea typeface="+mn-lt"/>
                <a:cs typeface="+mn-lt"/>
              </a:rPr>
              <a:t>In this work, steel specimens were machined out on conventional turning machines at different cutting parameters. Surface roughness was measured for all of the machined specimens. </a:t>
            </a:r>
          </a:p>
          <a:p>
            <a:pPr algn="just"/>
            <a:endParaRPr lang="en-US">
              <a:solidFill>
                <a:schemeClr val="bg1"/>
              </a:solidFill>
              <a:ea typeface="+mn-lt"/>
              <a:cs typeface="+mn-lt"/>
            </a:endParaRPr>
          </a:p>
          <a:p>
            <a:pPr algn="just"/>
            <a:r>
              <a:rPr lang="en-US">
                <a:solidFill>
                  <a:schemeClr val="bg1"/>
                </a:solidFill>
                <a:ea typeface="+mn-lt"/>
                <a:cs typeface="+mn-lt"/>
              </a:rPr>
              <a:t>The conclusions drawn from the above experiments are summarized as follows: </a:t>
            </a:r>
          </a:p>
          <a:p>
            <a:pPr algn="just"/>
            <a:r>
              <a:rPr lang="en-US">
                <a:solidFill>
                  <a:schemeClr val="bg1"/>
                </a:solidFill>
                <a:ea typeface="+mn-lt"/>
                <a:cs typeface="+mn-lt"/>
              </a:rPr>
              <a:t>1. By increasing spindle speed, surface roughness decreased. </a:t>
            </a:r>
          </a:p>
          <a:p>
            <a:pPr algn="just"/>
            <a:r>
              <a:rPr lang="en-US">
                <a:solidFill>
                  <a:schemeClr val="bg1"/>
                </a:solidFill>
                <a:ea typeface="+mn-lt"/>
                <a:cs typeface="+mn-lt"/>
              </a:rPr>
              <a:t>2. As the depth of cut increased, the Surface roughness increased.</a:t>
            </a:r>
          </a:p>
          <a:p>
            <a:pPr algn="just"/>
            <a:r>
              <a:rPr lang="en-US">
                <a:solidFill>
                  <a:schemeClr val="bg1"/>
                </a:solidFill>
                <a:ea typeface="+mn-lt"/>
                <a:cs typeface="+mn-lt"/>
              </a:rPr>
              <a:t>3. Surface roughness increased by increasing too feed.</a:t>
            </a:r>
          </a:p>
          <a:p>
            <a:pPr algn="just"/>
            <a:r>
              <a:rPr lang="en-US">
                <a:solidFill>
                  <a:schemeClr val="bg1"/>
                </a:solidFill>
                <a:ea typeface="+mn-lt"/>
                <a:cs typeface="+mn-lt"/>
              </a:rPr>
              <a:t>4. The feed had highest effect on surface roughness than depth of cut.</a:t>
            </a:r>
            <a:endParaRPr lang="en-US">
              <a:solidFill>
                <a:schemeClr val="bg1"/>
              </a:solidFill>
            </a:endParaRPr>
          </a:p>
          <a:p>
            <a:pPr algn="just"/>
            <a:endParaRPr lang="en-US">
              <a:solidFill>
                <a:schemeClr val="bg1"/>
              </a:solidFill>
              <a:ea typeface="+mn-lt"/>
              <a:cs typeface="+mn-lt"/>
            </a:endParaRPr>
          </a:p>
          <a:p>
            <a:pPr algn="just"/>
            <a:r>
              <a:rPr lang="en-US">
                <a:solidFill>
                  <a:schemeClr val="bg1"/>
                </a:solidFill>
                <a:ea typeface="+mn-lt"/>
                <a:cs typeface="+mn-lt"/>
              </a:rPr>
              <a:t>Also, I got knowledge that :</a:t>
            </a:r>
          </a:p>
          <a:p>
            <a:pPr algn="just"/>
            <a:r>
              <a:rPr lang="en-US">
                <a:solidFill>
                  <a:schemeClr val="bg1"/>
                </a:solidFill>
                <a:ea typeface="+mn-lt"/>
                <a:cs typeface="+mn-lt"/>
              </a:rPr>
              <a:t>1. machined surface roughness is less on the CNC turning machine than on the conventional machine.</a:t>
            </a:r>
          </a:p>
          <a:p>
            <a:pPr algn="just"/>
            <a:r>
              <a:rPr lang="en-US">
                <a:solidFill>
                  <a:schemeClr val="bg1"/>
                </a:solidFill>
                <a:ea typeface="+mn-lt"/>
                <a:cs typeface="+mn-lt"/>
              </a:rPr>
              <a:t>2. Type of tool and tool angle can also vary roughness.</a:t>
            </a:r>
          </a:p>
          <a:p>
            <a:pPr algn="just"/>
            <a:r>
              <a:rPr lang="en-US">
                <a:solidFill>
                  <a:schemeClr val="bg1"/>
                </a:solidFill>
              </a:rPr>
              <a:t>3. a finished and grinded tool give better surface finish.</a:t>
            </a:r>
          </a:p>
        </p:txBody>
      </p:sp>
    </p:spTree>
    <p:extLst>
      <p:ext uri="{BB962C8B-B14F-4D97-AF65-F5344CB8AC3E}">
        <p14:creationId xmlns:p14="http://schemas.microsoft.com/office/powerpoint/2010/main" val="30320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934F9-B9DE-3367-EC89-98D1351079FF}"/>
              </a:ext>
            </a:extLst>
          </p:cNvPr>
          <p:cNvSpPr>
            <a:spLocks noGrp="1"/>
          </p:cNvSpPr>
          <p:nvPr>
            <p:ph type="title"/>
          </p:nvPr>
        </p:nvSpPr>
        <p:spPr/>
        <p:txBody>
          <a:bodyPr/>
          <a:lstStyle/>
          <a:p>
            <a:r>
              <a:rPr lang="en-US"/>
              <a:t>Acknowledgement</a:t>
            </a:r>
          </a:p>
        </p:txBody>
      </p:sp>
      <p:sp>
        <p:nvSpPr>
          <p:cNvPr id="6" name="TextBox 5">
            <a:extLst>
              <a:ext uri="{FF2B5EF4-FFF2-40B4-BE49-F238E27FC236}">
                <a16:creationId xmlns:a16="http://schemas.microsoft.com/office/drawing/2014/main" id="{26158895-72BF-512F-B859-13B644900F70}"/>
              </a:ext>
            </a:extLst>
          </p:cNvPr>
          <p:cNvSpPr txBox="1"/>
          <p:nvPr/>
        </p:nvSpPr>
        <p:spPr>
          <a:xfrm>
            <a:off x="515937" y="2399770"/>
            <a:ext cx="1075372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a:solidFill>
                  <a:srgbClr val="000000"/>
                </a:solidFill>
                <a:ea typeface="+mn-lt"/>
                <a:cs typeface="+mn-lt"/>
              </a:rPr>
              <a:t>We would like to thank Dr. Biranchi Panda, our Professor of Manufacturing technology(II), for their support and guidance in completing our project on the topic </a:t>
            </a:r>
            <a:r>
              <a:rPr lang="en-US">
                <a:solidFill>
                  <a:srgbClr val="000000"/>
                </a:solidFill>
              </a:rPr>
              <a:t>(</a:t>
            </a:r>
            <a:r>
              <a:rPr lang="en-US">
                <a:solidFill>
                  <a:srgbClr val="000000"/>
                </a:solidFill>
                <a:ea typeface="+mn-lt"/>
                <a:cs typeface="+mn-lt"/>
              </a:rPr>
              <a:t>Effects of various machining parameters on surface  roughness in Turning process</a:t>
            </a:r>
            <a:r>
              <a:rPr lang="en-US">
                <a:solidFill>
                  <a:srgbClr val="000000"/>
                </a:solidFill>
              </a:rPr>
              <a:t>). </a:t>
            </a:r>
            <a:r>
              <a:rPr lang="en-US">
                <a:solidFill>
                  <a:srgbClr val="000000"/>
                </a:solidFill>
                <a:ea typeface="+mn-lt"/>
                <a:cs typeface="+mn-lt"/>
              </a:rPr>
              <a:t>It was a great learning experience.</a:t>
            </a:r>
            <a:endParaRPr lang="en-US">
              <a:solidFill>
                <a:srgbClr val="000000"/>
              </a:solidFill>
            </a:endParaRPr>
          </a:p>
          <a:p>
            <a:pPr marL="285750" indent="-285750" algn="just">
              <a:buFont typeface="Arial" panose="020B0604020202020204" pitchFamily="34" charset="0"/>
              <a:buChar char="•"/>
            </a:pPr>
            <a:endParaRPr lang="en-US">
              <a:solidFill>
                <a:srgbClr val="000000"/>
              </a:solidFill>
              <a:ea typeface="+mn-lt"/>
              <a:cs typeface="+mn-lt"/>
            </a:endParaRPr>
          </a:p>
          <a:p>
            <a:pPr marL="285750" indent="-285750" algn="just">
              <a:buFont typeface="Arial" panose="020B0604020202020204" pitchFamily="34" charset="0"/>
              <a:buChar char="•"/>
            </a:pPr>
            <a:r>
              <a:rPr lang="en-US">
                <a:solidFill>
                  <a:srgbClr val="000000"/>
                </a:solidFill>
                <a:ea typeface="+mn-lt"/>
                <a:cs typeface="+mn-lt"/>
              </a:rPr>
              <a:t>I would like to take this opportunity to express my gratitude to all of my friends and instructors who helped us directly or indirectly. The project would not have been successful without their cooperation and inputs.</a:t>
            </a:r>
            <a:endParaRPr lang="en-US">
              <a:solidFill>
                <a:srgbClr val="000000"/>
              </a:solidFill>
            </a:endParaRPr>
          </a:p>
          <a:p>
            <a:pPr marL="285750" indent="-285750" algn="just">
              <a:buFont typeface="Arial" panose="020B0604020202020204" pitchFamily="34" charset="0"/>
              <a:buChar char="•"/>
            </a:pPr>
            <a:endParaRPr lang="en-US">
              <a:solidFill>
                <a:srgbClr val="000000"/>
              </a:solidFill>
            </a:endParaRPr>
          </a:p>
        </p:txBody>
      </p:sp>
    </p:spTree>
    <p:extLst>
      <p:ext uri="{BB962C8B-B14F-4D97-AF65-F5344CB8AC3E}">
        <p14:creationId xmlns:p14="http://schemas.microsoft.com/office/powerpoint/2010/main" val="70561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AA47C-EAF4-7D19-3A8E-618A3027F8D5}"/>
              </a:ext>
            </a:extLst>
          </p:cNvPr>
          <p:cNvSpPr>
            <a:spLocks noGrp="1"/>
          </p:cNvSpPr>
          <p:nvPr>
            <p:ph type="title"/>
          </p:nvPr>
        </p:nvSpPr>
        <p:spPr/>
        <p:txBody>
          <a:bodyPr/>
          <a:lstStyle/>
          <a:p>
            <a:r>
              <a:rPr lang="en-US"/>
              <a:t>References</a:t>
            </a:r>
          </a:p>
        </p:txBody>
      </p:sp>
      <p:sp>
        <p:nvSpPr>
          <p:cNvPr id="4" name="TextBox 3">
            <a:extLst>
              <a:ext uri="{FF2B5EF4-FFF2-40B4-BE49-F238E27FC236}">
                <a16:creationId xmlns:a16="http://schemas.microsoft.com/office/drawing/2014/main" id="{161983B0-A568-2061-5678-7E473DA8D40E}"/>
              </a:ext>
            </a:extLst>
          </p:cNvPr>
          <p:cNvSpPr txBox="1"/>
          <p:nvPr/>
        </p:nvSpPr>
        <p:spPr>
          <a:xfrm>
            <a:off x="772583" y="2590271"/>
            <a:ext cx="10446807"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solidFill>
                  <a:srgbClr val="000000"/>
                </a:solidFill>
              </a:rPr>
              <a:t>Study material provided in class.</a:t>
            </a:r>
          </a:p>
          <a:p>
            <a:pPr marL="285750" indent="-285750" algn="just">
              <a:buFont typeface="Arial"/>
              <a:buChar char="•"/>
            </a:pPr>
            <a:r>
              <a:rPr lang="en-US">
                <a:solidFill>
                  <a:srgbClr val="000000"/>
                </a:solidFill>
                <a:latin typeface="Trebuchet MS"/>
                <a:ea typeface="+mn-lt"/>
                <a:cs typeface="+mn-lt"/>
              </a:rPr>
              <a:t>EFFECT OF CUTTING PARAMETERS ON SURFACE ROUGHNESS IN TURNING OPERATIONS</a:t>
            </a:r>
            <a:r>
              <a:rPr lang="en-US">
                <a:solidFill>
                  <a:srgbClr val="000000"/>
                </a:solidFill>
                <a:ea typeface="+mn-lt"/>
                <a:cs typeface="+mn-lt"/>
              </a:rPr>
              <a:t> by Khalid Ahmed Al-</a:t>
            </a:r>
            <a:r>
              <a:rPr lang="en-US" err="1">
                <a:solidFill>
                  <a:srgbClr val="000000"/>
                </a:solidFill>
                <a:ea typeface="+mn-lt"/>
                <a:cs typeface="+mn-lt"/>
              </a:rPr>
              <a:t>Dolaimy</a:t>
            </a:r>
            <a:r>
              <a:rPr lang="en-US">
                <a:solidFill>
                  <a:srgbClr val="000000"/>
                </a:solidFill>
                <a:ea typeface="+mn-lt"/>
                <a:cs typeface="+mn-lt"/>
              </a:rPr>
              <a:t>, </a:t>
            </a:r>
            <a:r>
              <a:rPr lang="en-US">
                <a:solidFill>
                  <a:schemeClr val="bg1"/>
                </a:solidFill>
                <a:ea typeface="+mn-lt"/>
                <a:cs typeface="+mn-lt"/>
              </a:rPr>
              <a:t>Al-</a:t>
            </a:r>
            <a:r>
              <a:rPr lang="en-US" err="1">
                <a:solidFill>
                  <a:schemeClr val="bg1"/>
                </a:solidFill>
                <a:ea typeface="+mn-lt"/>
                <a:cs typeface="+mn-lt"/>
              </a:rPr>
              <a:t>Qadisiyah</a:t>
            </a:r>
            <a:r>
              <a:rPr lang="en-US">
                <a:solidFill>
                  <a:schemeClr val="bg1"/>
                </a:solidFill>
                <a:ea typeface="+mn-lt"/>
                <a:cs typeface="+mn-lt"/>
              </a:rPr>
              <a:t> Journal For Engineering Sciences</a:t>
            </a:r>
            <a:endParaRPr lang="en-US" err="1">
              <a:solidFill>
                <a:schemeClr val="bg1"/>
              </a:solidFill>
            </a:endParaRPr>
          </a:p>
          <a:p>
            <a:pPr marL="285750" indent="-285750" algn="just">
              <a:buFont typeface="Arial"/>
              <a:buChar char="•"/>
            </a:pPr>
            <a:endParaRPr lang="en-US">
              <a:solidFill>
                <a:srgbClr val="000000"/>
              </a:solidFill>
            </a:endParaRPr>
          </a:p>
          <a:p>
            <a:pPr marL="285750" indent="-285750" algn="just">
              <a:buFont typeface="Arial"/>
              <a:buChar char="•"/>
            </a:pPr>
            <a:endParaRPr lang="en-US">
              <a:solidFill>
                <a:srgbClr val="000000"/>
              </a:solidFill>
            </a:endParaRPr>
          </a:p>
          <a:p>
            <a:pPr marL="285750" indent="-285750" algn="just">
              <a:buFont typeface="Arial"/>
              <a:buChar char="•"/>
            </a:pPr>
            <a:endParaRPr lang="en-US">
              <a:solidFill>
                <a:srgbClr val="000000"/>
              </a:solidFill>
            </a:endParaRPr>
          </a:p>
          <a:p>
            <a:pPr marL="285750" indent="-285750" algn="just">
              <a:buFont typeface="Arial"/>
              <a:buChar char="•"/>
            </a:pPr>
            <a:endParaRPr lang="en-US">
              <a:solidFill>
                <a:srgbClr val="000000"/>
              </a:solidFill>
            </a:endParaRPr>
          </a:p>
          <a:p>
            <a:pPr marL="285750" indent="-285750" algn="just">
              <a:buFont typeface="Arial"/>
              <a:buChar char="•"/>
            </a:pPr>
            <a:endParaRPr lang="en-US">
              <a:solidFill>
                <a:srgbClr val="000000"/>
              </a:solidFill>
            </a:endParaRPr>
          </a:p>
          <a:p>
            <a:pPr algn="just"/>
            <a:r>
              <a:rPr lang="en-US">
                <a:solidFill>
                  <a:srgbClr val="000000"/>
                </a:solidFill>
              </a:rPr>
              <a:t>                                                      </a:t>
            </a:r>
          </a:p>
          <a:p>
            <a:pPr algn="just"/>
            <a:r>
              <a:rPr lang="en-US">
                <a:solidFill>
                  <a:srgbClr val="000000"/>
                </a:solidFill>
              </a:rPr>
              <a:t>                                                        </a:t>
            </a:r>
            <a:r>
              <a:rPr lang="en-US" sz="3200">
                <a:solidFill>
                  <a:srgbClr val="000000"/>
                </a:solidFill>
              </a:rPr>
              <a:t>  Thank You</a:t>
            </a:r>
            <a:endParaRPr lang="en-US" sz="3200"/>
          </a:p>
          <a:p>
            <a:pPr algn="just"/>
            <a:endParaRPr lang="en-US">
              <a:solidFill>
                <a:srgbClr val="000000"/>
              </a:solidFill>
            </a:endParaRPr>
          </a:p>
          <a:p>
            <a:pPr algn="just"/>
            <a:endParaRPr lang="en-US">
              <a:solidFill>
                <a:srgbClr val="000000"/>
              </a:solidFill>
            </a:endParaRPr>
          </a:p>
        </p:txBody>
      </p:sp>
    </p:spTree>
    <p:extLst>
      <p:ext uri="{BB962C8B-B14F-4D97-AF65-F5344CB8AC3E}">
        <p14:creationId xmlns:p14="http://schemas.microsoft.com/office/powerpoint/2010/main" val="19019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ea typeface="+mj-lt"/>
                <a:cs typeface="+mj-lt"/>
              </a:rPr>
              <a:t>Project Description</a:t>
            </a:r>
            <a:endParaRPr lang="en-US"/>
          </a:p>
        </p:txBody>
      </p:sp>
      <p:sp>
        <p:nvSpPr>
          <p:cNvPr id="6" name="TextBox 5">
            <a:extLst>
              <a:ext uri="{FF2B5EF4-FFF2-40B4-BE49-F238E27FC236}">
                <a16:creationId xmlns:a16="http://schemas.microsoft.com/office/drawing/2014/main" id="{9B3B8153-865C-AA2C-4829-524DC32BEF67}"/>
              </a:ext>
            </a:extLst>
          </p:cNvPr>
          <p:cNvSpPr txBox="1"/>
          <p:nvPr/>
        </p:nvSpPr>
        <p:spPr>
          <a:xfrm>
            <a:off x="397992" y="2398540"/>
            <a:ext cx="11128015" cy="38215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90000"/>
              </a:lnSpc>
              <a:spcBef>
                <a:spcPts val="1000"/>
              </a:spcBef>
            </a:pPr>
            <a:r>
              <a:rPr lang="en-US" sz="2000">
                <a:solidFill>
                  <a:srgbClr val="000000"/>
                </a:solidFill>
              </a:rPr>
              <a:t>Surface roughness is an important criteria of the product quality in the machining operations. It depends on cutting parameters of machining. The objective of this research is to investigate experimentally the influence of cutting parameters on the surface roughness in turning operation, in order to determine the optimal settings of these parameters to improve surface roughness in the turning operations. </a:t>
            </a:r>
            <a:endParaRPr lang="en-US" sz="2000">
              <a:ea typeface="+mn-lt"/>
              <a:cs typeface="+mn-lt"/>
            </a:endParaRPr>
          </a:p>
          <a:p>
            <a:pPr algn="just">
              <a:lnSpc>
                <a:spcPct val="90000"/>
              </a:lnSpc>
              <a:spcBef>
                <a:spcPts val="1000"/>
              </a:spcBef>
            </a:pPr>
            <a:r>
              <a:rPr lang="en-US" sz="2000">
                <a:solidFill>
                  <a:srgbClr val="000000"/>
                </a:solidFill>
              </a:rPr>
              <a:t>In this work, surface roughness was measured for steel turned components, which was carried out on a conventional machine with HSS tool at different cutting parameters such as; cutting speed, depth of cut, feed. The experimental results were collected and analyzed. The relation between cutting parameter and surface roughness were determined. The experimental results show that the turned component surface roughness is significantly influenced by the cutting parameters, and the machine tools. The results obtained from this work show that the surface roughness of the turned components decreased by increasing spindle speed and it increased by increasing depth of cut and feed.</a:t>
            </a:r>
            <a:endParaRPr lang="en-US" sz="2000"/>
          </a:p>
        </p:txBody>
      </p:sp>
    </p:spTree>
    <p:extLst>
      <p:ext uri="{BB962C8B-B14F-4D97-AF65-F5344CB8AC3E}">
        <p14:creationId xmlns:p14="http://schemas.microsoft.com/office/powerpoint/2010/main" val="277256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524CE-5684-89F8-3DCC-D7336695E49C}"/>
              </a:ext>
            </a:extLst>
          </p:cNvPr>
          <p:cNvSpPr>
            <a:spLocks noGrp="1"/>
          </p:cNvSpPr>
          <p:nvPr>
            <p:ph type="title"/>
          </p:nvPr>
        </p:nvSpPr>
        <p:spPr>
          <a:xfrm>
            <a:off x="288738" y="753228"/>
            <a:ext cx="10153611" cy="1080938"/>
          </a:xfrm>
        </p:spPr>
        <p:txBody>
          <a:bodyPr/>
          <a:lstStyle/>
          <a:p>
            <a:r>
              <a:rPr lang="en-US" dirty="0"/>
              <a:t>Importance of Surface Roughness in machining</a:t>
            </a:r>
          </a:p>
        </p:txBody>
      </p:sp>
      <p:sp>
        <p:nvSpPr>
          <p:cNvPr id="3" name="Content Placeholder 2">
            <a:extLst>
              <a:ext uri="{FF2B5EF4-FFF2-40B4-BE49-F238E27FC236}">
                <a16:creationId xmlns:a16="http://schemas.microsoft.com/office/drawing/2014/main" id="{FA1E182B-3F0F-FBC0-C9B3-79B27DC36DF6}"/>
              </a:ext>
            </a:extLst>
          </p:cNvPr>
          <p:cNvSpPr>
            <a:spLocks noGrp="1"/>
          </p:cNvSpPr>
          <p:nvPr>
            <p:ph idx="1"/>
          </p:nvPr>
        </p:nvSpPr>
        <p:spPr>
          <a:xfrm>
            <a:off x="680321" y="2336873"/>
            <a:ext cx="10767444" cy="4064982"/>
          </a:xfrm>
        </p:spPr>
        <p:txBody>
          <a:bodyPr vert="horz" lIns="91440" tIns="45720" rIns="91440" bIns="45720" rtlCol="0" anchor="t">
            <a:normAutofit/>
          </a:bodyPr>
          <a:lstStyle/>
          <a:p>
            <a:pPr algn="just"/>
            <a:r>
              <a:rPr lang="en-US" dirty="0">
                <a:ea typeface="+mn-lt"/>
                <a:cs typeface="+mn-lt"/>
              </a:rPr>
              <a:t>Surface roughness is affected by many factors in machining process. Machined components during their useful life are significantly influenced by surface roughness which affects several properties such as; corrosion resistance and fatigue strength, wear resistance, coefficient of friction, ability of distributing and holding a lubricant, load bearing capacity, heat transmission, and coating. Therefore, control of the machined surface roughness is essential, and appropriate processes parameters have to be selected to reach the desired surface quality machined parts. Surface roughness is measured by the vertical deviations of a real surface from its horizontal ideal form. If these deviations are relatively large, the surface is rough; if they are relatively small, the surface is smooth.</a:t>
            </a:r>
            <a:endParaRPr lang="en-US" dirty="0"/>
          </a:p>
        </p:txBody>
      </p:sp>
    </p:spTree>
    <p:extLst>
      <p:ext uri="{BB962C8B-B14F-4D97-AF65-F5344CB8AC3E}">
        <p14:creationId xmlns:p14="http://schemas.microsoft.com/office/powerpoint/2010/main" val="42229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ea typeface="+mj-lt"/>
                <a:cs typeface="+mj-lt"/>
              </a:rPr>
              <a:t>Project Apparatus</a:t>
            </a:r>
            <a:endParaRPr lang="en-US"/>
          </a:p>
        </p:txBody>
      </p:sp>
      <p:pic>
        <p:nvPicPr>
          <p:cNvPr id="3" name="Picture 3" descr="A picture containing text, worktable&#10;&#10;Description automatically generated">
            <a:extLst>
              <a:ext uri="{FF2B5EF4-FFF2-40B4-BE49-F238E27FC236}">
                <a16:creationId xmlns:a16="http://schemas.microsoft.com/office/drawing/2014/main" id="{A8F58F11-E3ED-DD92-7981-A2B69B8CEE17}"/>
              </a:ext>
            </a:extLst>
          </p:cNvPr>
          <p:cNvPicPr>
            <a:picLocks noChangeAspect="1"/>
          </p:cNvPicPr>
          <p:nvPr/>
        </p:nvPicPr>
        <p:blipFill>
          <a:blip r:embed="rId3"/>
          <a:stretch>
            <a:fillRect/>
          </a:stretch>
        </p:blipFill>
        <p:spPr>
          <a:xfrm>
            <a:off x="8913910" y="2318167"/>
            <a:ext cx="3032973" cy="2057400"/>
          </a:xfrm>
          <a:prstGeom prst="rect">
            <a:avLst/>
          </a:prstGeom>
        </p:spPr>
      </p:pic>
      <p:pic>
        <p:nvPicPr>
          <p:cNvPr id="4" name="Picture 4">
            <a:extLst>
              <a:ext uri="{FF2B5EF4-FFF2-40B4-BE49-F238E27FC236}">
                <a16:creationId xmlns:a16="http://schemas.microsoft.com/office/drawing/2014/main" id="{CB2C8AD7-76FE-77EF-6163-9EFA71B79C8B}"/>
              </a:ext>
            </a:extLst>
          </p:cNvPr>
          <p:cNvPicPr>
            <a:picLocks noChangeAspect="1"/>
          </p:cNvPicPr>
          <p:nvPr/>
        </p:nvPicPr>
        <p:blipFill rotWithShape="1">
          <a:blip r:embed="rId4"/>
          <a:srcRect r="-392" b="28618"/>
          <a:stretch/>
        </p:blipFill>
        <p:spPr>
          <a:xfrm>
            <a:off x="8910033" y="4594537"/>
            <a:ext cx="3022267" cy="2002356"/>
          </a:xfrm>
          <a:prstGeom prst="rect">
            <a:avLst/>
          </a:prstGeom>
        </p:spPr>
      </p:pic>
      <p:sp>
        <p:nvSpPr>
          <p:cNvPr id="8" name="TextBox 7">
            <a:extLst>
              <a:ext uri="{FF2B5EF4-FFF2-40B4-BE49-F238E27FC236}">
                <a16:creationId xmlns:a16="http://schemas.microsoft.com/office/drawing/2014/main" id="{75CBBBF3-A3DA-5CF1-86F1-0F5B0C33ACC3}"/>
              </a:ext>
            </a:extLst>
          </p:cNvPr>
          <p:cNvSpPr txBox="1"/>
          <p:nvPr/>
        </p:nvSpPr>
        <p:spPr>
          <a:xfrm>
            <a:off x="163667" y="4596148"/>
            <a:ext cx="8702494"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solidFill>
                  <a:schemeClr val="bg1"/>
                </a:solidFill>
              </a:rPr>
              <a:t>2. </a:t>
            </a:r>
            <a:r>
              <a:rPr lang="en-US" sz="2400" b="1">
                <a:solidFill>
                  <a:schemeClr val="bg1"/>
                </a:solidFill>
              </a:rPr>
              <a:t>workpiece</a:t>
            </a:r>
          </a:p>
          <a:p>
            <a:pPr algn="just"/>
            <a:r>
              <a:rPr lang="en-US" sz="2000">
                <a:solidFill>
                  <a:schemeClr val="bg1"/>
                </a:solidFill>
                <a:ea typeface="+mn-lt"/>
                <a:cs typeface="+mn-lt"/>
              </a:rPr>
              <a:t>Workpiece is the metal piece on which machining work is performed. Mild steel rod of cylindrical shape is selected as the work piece for the experiment. The Mild steel work material is selected because of its cheap cost and also because it has wide application in the field of manufacturing. </a:t>
            </a:r>
            <a:endParaRPr lang="en-US" sz="2000">
              <a:solidFill>
                <a:schemeClr val="bg1"/>
              </a:solidFill>
            </a:endParaRPr>
          </a:p>
        </p:txBody>
      </p:sp>
      <p:sp>
        <p:nvSpPr>
          <p:cNvPr id="12" name="TextBox 11">
            <a:extLst>
              <a:ext uri="{FF2B5EF4-FFF2-40B4-BE49-F238E27FC236}">
                <a16:creationId xmlns:a16="http://schemas.microsoft.com/office/drawing/2014/main" id="{0346CFF9-67A2-6D26-188B-274225BF0312}"/>
              </a:ext>
            </a:extLst>
          </p:cNvPr>
          <p:cNvSpPr txBox="1"/>
          <p:nvPr/>
        </p:nvSpPr>
        <p:spPr>
          <a:xfrm>
            <a:off x="160985" y="2063301"/>
            <a:ext cx="8702495"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a:solidFill>
                  <a:schemeClr val="bg1">
                    <a:lumMod val="95000"/>
                    <a:lumOff val="5000"/>
                  </a:schemeClr>
                </a:solidFill>
              </a:rPr>
              <a:t>1.</a:t>
            </a:r>
            <a:r>
              <a:rPr lang="en-US" sz="2000">
                <a:solidFill>
                  <a:schemeClr val="bg1">
                    <a:lumMod val="95000"/>
                    <a:lumOff val="5000"/>
                  </a:schemeClr>
                </a:solidFill>
              </a:rPr>
              <a:t> </a:t>
            </a:r>
            <a:r>
              <a:rPr lang="en-US" sz="2000" b="1">
                <a:solidFill>
                  <a:schemeClr val="bg1">
                    <a:lumMod val="95000"/>
                    <a:lumOff val="5000"/>
                  </a:schemeClr>
                </a:solidFill>
              </a:rPr>
              <a:t>Engine lathe machine</a:t>
            </a:r>
          </a:p>
          <a:p>
            <a:pPr algn="just"/>
            <a:r>
              <a:rPr lang="en-US" sz="2000">
                <a:solidFill>
                  <a:schemeClr val="bg1"/>
                </a:solidFill>
                <a:ea typeface="+mn-lt"/>
                <a:cs typeface="+mn-lt"/>
              </a:rPr>
              <a:t>An engine lathe (Model name: Panther 1350/2) is used in this experiment as a means to perform the turning operation. The chuck with three or four jaws serves to grasp the cylindrical workpiece on its outside diameter. The cutting tool is held in a tool post fastened to the cross-slide, which is assembled to the carriage. The carriage is designed to slide along the ways of the lathe in order to feed the tool parallel to the axis of rotation.</a:t>
            </a:r>
            <a:endParaRPr lang="en-US" sz="2000">
              <a:solidFill>
                <a:schemeClr val="bg1"/>
              </a:solidFill>
            </a:endParaRPr>
          </a:p>
        </p:txBody>
      </p:sp>
    </p:spTree>
    <p:extLst>
      <p:ext uri="{BB962C8B-B14F-4D97-AF65-F5344CB8AC3E}">
        <p14:creationId xmlns:p14="http://schemas.microsoft.com/office/powerpoint/2010/main" val="336922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DA7AF-DC5A-B7C8-05F6-13D1B9E8252E}"/>
              </a:ext>
            </a:extLst>
          </p:cNvPr>
          <p:cNvSpPr>
            <a:spLocks noGrp="1"/>
          </p:cNvSpPr>
          <p:nvPr>
            <p:ph type="title"/>
          </p:nvPr>
        </p:nvSpPr>
        <p:spPr/>
        <p:txBody>
          <a:bodyPr/>
          <a:lstStyle/>
          <a:p>
            <a:r>
              <a:rPr lang="en-US"/>
              <a:t>Project Apparatus(Continued.)</a:t>
            </a:r>
          </a:p>
        </p:txBody>
      </p:sp>
      <p:sp>
        <p:nvSpPr>
          <p:cNvPr id="7" name="TextBox 1">
            <a:extLst>
              <a:ext uri="{FF2B5EF4-FFF2-40B4-BE49-F238E27FC236}">
                <a16:creationId xmlns:a16="http://schemas.microsoft.com/office/drawing/2014/main" id="{DAFAFDDF-0A31-ED42-E5C8-3C9B520C1E13}"/>
              </a:ext>
            </a:extLst>
          </p:cNvPr>
          <p:cNvSpPr txBox="1"/>
          <p:nvPr/>
        </p:nvSpPr>
        <p:spPr>
          <a:xfrm>
            <a:off x="214498" y="4080248"/>
            <a:ext cx="8931157" cy="231905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400">
                <a:solidFill>
                  <a:schemeClr val="bg1">
                    <a:lumMod val="95000"/>
                    <a:lumOff val="5000"/>
                  </a:schemeClr>
                </a:solidFill>
                <a:ea typeface="+mn-lt"/>
                <a:cs typeface="+mn-lt"/>
              </a:rPr>
              <a:t>4. Roughness Gauge</a:t>
            </a:r>
            <a:endParaRPr lang="en-US">
              <a:solidFill>
                <a:schemeClr val="bg1">
                  <a:lumMod val="95000"/>
                  <a:lumOff val="5000"/>
                </a:schemeClr>
              </a:solidFill>
            </a:endParaRPr>
          </a:p>
          <a:p>
            <a:pPr algn="just"/>
            <a:r>
              <a:rPr lang="en-US" sz="2000">
                <a:solidFill>
                  <a:schemeClr val="bg1"/>
                </a:solidFill>
                <a:ea typeface="+mn-lt"/>
                <a:cs typeface="+mn-lt"/>
              </a:rPr>
              <a:t>The Mahr Pocket Surf IV portable surface roughness gauge/profilometer is used for making traceable, contact surface roughness measurement. A stylus tip makes direct contact with the surface of a sample. The detector tip is equipped with a stylus tip, which traces the surface of the sample and electrically detects the vertical motion of the stylus, giving the value of Rt and Rm for the surface.</a:t>
            </a:r>
            <a:endParaRPr lang="en-US" sz="2000">
              <a:solidFill>
                <a:schemeClr val="bg1"/>
              </a:solidFill>
            </a:endParaRPr>
          </a:p>
        </p:txBody>
      </p:sp>
      <p:sp>
        <p:nvSpPr>
          <p:cNvPr id="9" name="TextBox 8">
            <a:extLst>
              <a:ext uri="{FF2B5EF4-FFF2-40B4-BE49-F238E27FC236}">
                <a16:creationId xmlns:a16="http://schemas.microsoft.com/office/drawing/2014/main" id="{CD624227-0783-CDEF-0ADE-5B5F31C2378E}"/>
              </a:ext>
            </a:extLst>
          </p:cNvPr>
          <p:cNvSpPr txBox="1"/>
          <p:nvPr/>
        </p:nvSpPr>
        <p:spPr>
          <a:xfrm>
            <a:off x="215900" y="2258484"/>
            <a:ext cx="8929233"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solidFill>
                  <a:srgbClr val="000000"/>
                </a:solidFill>
              </a:rPr>
              <a:t>3. Cutting tool</a:t>
            </a:r>
          </a:p>
          <a:p>
            <a:pPr algn="just"/>
            <a:r>
              <a:rPr lang="en-US" sz="2000">
                <a:solidFill>
                  <a:srgbClr val="000000"/>
                </a:solidFill>
              </a:rPr>
              <a:t>The tool used in this experiment is a right hand, single point cutting tool made of high strength steel. Before starting the operation, the tool was sharpened on a grinding wheel to ensure we get consistent results for the whole experiment.</a:t>
            </a:r>
            <a:r>
              <a:rPr lang="en-US">
                <a:solidFill>
                  <a:srgbClr val="000000"/>
                </a:solidFill>
              </a:rPr>
              <a:t> </a:t>
            </a:r>
          </a:p>
        </p:txBody>
      </p:sp>
      <p:pic>
        <p:nvPicPr>
          <p:cNvPr id="10" name="Picture 10" descr="Graphical user interface, website&#10;&#10;Description automatically generated">
            <a:extLst>
              <a:ext uri="{FF2B5EF4-FFF2-40B4-BE49-F238E27FC236}">
                <a16:creationId xmlns:a16="http://schemas.microsoft.com/office/drawing/2014/main" id="{4BEBBEA0-630B-4D59-EF7F-8A3DEE8D634A}"/>
              </a:ext>
            </a:extLst>
          </p:cNvPr>
          <p:cNvPicPr>
            <a:picLocks noChangeAspect="1"/>
          </p:cNvPicPr>
          <p:nvPr/>
        </p:nvPicPr>
        <p:blipFill>
          <a:blip r:embed="rId2"/>
          <a:stretch>
            <a:fillRect/>
          </a:stretch>
        </p:blipFill>
        <p:spPr>
          <a:xfrm>
            <a:off x="9272849" y="4358861"/>
            <a:ext cx="2743200" cy="2143760"/>
          </a:xfrm>
          <a:prstGeom prst="rect">
            <a:avLst/>
          </a:prstGeom>
        </p:spPr>
      </p:pic>
      <p:pic>
        <p:nvPicPr>
          <p:cNvPr id="11" name="Picture 11">
            <a:extLst>
              <a:ext uri="{FF2B5EF4-FFF2-40B4-BE49-F238E27FC236}">
                <a16:creationId xmlns:a16="http://schemas.microsoft.com/office/drawing/2014/main" id="{15D6784F-FEBD-4055-36ED-04DA3DDF898F}"/>
              </a:ext>
            </a:extLst>
          </p:cNvPr>
          <p:cNvPicPr>
            <a:picLocks noChangeAspect="1"/>
          </p:cNvPicPr>
          <p:nvPr/>
        </p:nvPicPr>
        <p:blipFill rotWithShape="1">
          <a:blip r:embed="rId3"/>
          <a:srcRect l="40280" t="30729" r="19608" b="23958"/>
          <a:stretch/>
        </p:blipFill>
        <p:spPr>
          <a:xfrm>
            <a:off x="9443590" y="2260778"/>
            <a:ext cx="2753141" cy="1823049"/>
          </a:xfrm>
          <a:prstGeom prst="rect">
            <a:avLst/>
          </a:prstGeom>
        </p:spPr>
      </p:pic>
    </p:spTree>
    <p:extLst>
      <p:ext uri="{BB962C8B-B14F-4D97-AF65-F5344CB8AC3E}">
        <p14:creationId xmlns:p14="http://schemas.microsoft.com/office/powerpoint/2010/main" val="106366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Procedure/Methodology</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endParaRPr lang="en-US"/>
          </a:p>
          <a:p>
            <a:endParaRPr lang="en-US"/>
          </a:p>
        </p:txBody>
      </p:sp>
      <p:sp>
        <p:nvSpPr>
          <p:cNvPr id="4" name="TextBox 3">
            <a:extLst>
              <a:ext uri="{FF2B5EF4-FFF2-40B4-BE49-F238E27FC236}">
                <a16:creationId xmlns:a16="http://schemas.microsoft.com/office/drawing/2014/main" id="{C9E5A40F-0B51-5197-EC21-CE67106362B4}"/>
              </a:ext>
            </a:extLst>
          </p:cNvPr>
          <p:cNvSpPr txBox="1"/>
          <p:nvPr/>
        </p:nvSpPr>
        <p:spPr>
          <a:xfrm>
            <a:off x="5291" y="2047875"/>
            <a:ext cx="9557808"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AutoNum type="arabicPeriod"/>
            </a:pPr>
            <a:r>
              <a:rPr lang="en-US">
                <a:solidFill>
                  <a:srgbClr val="000000"/>
                </a:solidFill>
              </a:rPr>
              <a:t>firstly, select a workpiece which easy to machine, and measure its dimensions like, length, diameter.</a:t>
            </a:r>
          </a:p>
          <a:p>
            <a:pPr marL="342900" indent="-342900" algn="just">
              <a:buAutoNum type="arabicPeriod"/>
            </a:pPr>
            <a:r>
              <a:rPr lang="en-US">
                <a:solidFill>
                  <a:srgbClr val="000000"/>
                </a:solidFill>
              </a:rPr>
              <a:t>Then fit this workpiece on the tool holder of lathe machine.</a:t>
            </a:r>
          </a:p>
          <a:p>
            <a:pPr marL="342900" indent="-342900" algn="just">
              <a:buAutoNum type="arabicPeriod"/>
            </a:pPr>
            <a:r>
              <a:rPr lang="en-US">
                <a:solidFill>
                  <a:srgbClr val="000000"/>
                </a:solidFill>
                <a:ea typeface="+mn-lt"/>
                <a:cs typeface="+mn-lt"/>
              </a:rPr>
              <a:t>The chuck on the lathe being a self-centering one there was no need to perform the centering manually.</a:t>
            </a:r>
          </a:p>
          <a:p>
            <a:pPr marL="342900" indent="-342900" algn="just">
              <a:buAutoNum type="arabicPeriod"/>
            </a:pPr>
            <a:r>
              <a:rPr lang="en-US">
                <a:solidFill>
                  <a:srgbClr val="000000"/>
                </a:solidFill>
                <a:ea typeface="+mn-lt"/>
                <a:cs typeface="+mn-lt"/>
              </a:rPr>
              <a:t>The parameters considered are feed rate, depth of cut and speed of rotation in rpm.</a:t>
            </a:r>
          </a:p>
          <a:p>
            <a:pPr marL="342900" indent="-342900" algn="just">
              <a:buAutoNum type="arabicPeriod"/>
            </a:pPr>
            <a:r>
              <a:rPr lang="en-US">
                <a:solidFill>
                  <a:srgbClr val="000000"/>
                </a:solidFill>
                <a:ea typeface="+mn-lt"/>
                <a:cs typeface="+mn-lt"/>
              </a:rPr>
              <a:t>The feed values are adjusted by changing the gears, Rpm can also be varied by changing the gears, and Depth of cut is adjusted by using cross slide.</a:t>
            </a:r>
          </a:p>
          <a:p>
            <a:pPr marL="342900" indent="-342900" algn="just">
              <a:buAutoNum type="arabicPeriod"/>
            </a:pPr>
            <a:endParaRPr lang="en-US">
              <a:solidFill>
                <a:srgbClr val="000000"/>
              </a:solidFill>
              <a:ea typeface="+mn-lt"/>
              <a:cs typeface="+mn-lt"/>
            </a:endParaRPr>
          </a:p>
          <a:p>
            <a:pPr marL="342900" indent="-342900" algn="just">
              <a:buAutoNum type="arabicPeriod"/>
            </a:pPr>
            <a:r>
              <a:rPr lang="en-US">
                <a:solidFill>
                  <a:srgbClr val="000000"/>
                </a:solidFill>
              </a:rPr>
              <a:t>Then Start turning operation by fixing feed and depth of cut.</a:t>
            </a:r>
          </a:p>
          <a:p>
            <a:pPr marL="342900" indent="-342900" algn="just">
              <a:buAutoNum type="arabicPeriod"/>
            </a:pPr>
            <a:r>
              <a:rPr lang="en-US">
                <a:solidFill>
                  <a:srgbClr val="000000"/>
                </a:solidFill>
              </a:rPr>
              <a:t>Now vary spindle speed and measure roughness of product for every spindle speed.</a:t>
            </a:r>
          </a:p>
          <a:p>
            <a:pPr marL="342900" indent="-342900" algn="just">
              <a:buAutoNum type="arabicPeriod"/>
            </a:pPr>
            <a:r>
              <a:rPr lang="en-US">
                <a:solidFill>
                  <a:srgbClr val="000000"/>
                </a:solidFill>
              </a:rPr>
              <a:t>Repeat whole procedure after fixing depth of cut and spindle speed and measure roughness.</a:t>
            </a:r>
          </a:p>
          <a:p>
            <a:pPr marL="342900" indent="-342900" algn="just">
              <a:buAutoNum type="arabicPeriod"/>
            </a:pPr>
            <a:r>
              <a:rPr lang="en-US">
                <a:solidFill>
                  <a:srgbClr val="000000"/>
                </a:solidFill>
              </a:rPr>
              <a:t>Repeat whole process again after fixing spindle speed and Rpm of machine and varying depth of cut.</a:t>
            </a:r>
          </a:p>
          <a:p>
            <a:pPr marL="342900" indent="-342900" algn="just">
              <a:buAutoNum type="arabicPeriod"/>
            </a:pPr>
            <a:r>
              <a:rPr lang="en-US">
                <a:solidFill>
                  <a:srgbClr val="000000"/>
                </a:solidFill>
              </a:rPr>
              <a:t>Analyse and discuss the result.</a:t>
            </a:r>
          </a:p>
          <a:p>
            <a:pPr algn="just"/>
            <a:endParaRPr lang="en-US">
              <a:solidFill>
                <a:srgbClr val="000000"/>
              </a:solidFill>
            </a:endParaRPr>
          </a:p>
        </p:txBody>
      </p:sp>
      <p:pic>
        <p:nvPicPr>
          <p:cNvPr id="5" name="Picture 5">
            <a:extLst>
              <a:ext uri="{FF2B5EF4-FFF2-40B4-BE49-F238E27FC236}">
                <a16:creationId xmlns:a16="http://schemas.microsoft.com/office/drawing/2014/main" id="{BE29073E-D53A-45FE-2BC7-63BAD0893384}"/>
              </a:ext>
            </a:extLst>
          </p:cNvPr>
          <p:cNvPicPr>
            <a:picLocks noChangeAspect="1"/>
          </p:cNvPicPr>
          <p:nvPr/>
        </p:nvPicPr>
        <p:blipFill>
          <a:blip r:embed="rId3"/>
          <a:stretch>
            <a:fillRect/>
          </a:stretch>
        </p:blipFill>
        <p:spPr>
          <a:xfrm>
            <a:off x="10011595" y="3576540"/>
            <a:ext cx="1898322" cy="1520781"/>
          </a:xfrm>
          <a:prstGeom prst="rect">
            <a:avLst/>
          </a:prstGeom>
        </p:spPr>
      </p:pic>
      <p:pic>
        <p:nvPicPr>
          <p:cNvPr id="6" name="Picture 6">
            <a:extLst>
              <a:ext uri="{FF2B5EF4-FFF2-40B4-BE49-F238E27FC236}">
                <a16:creationId xmlns:a16="http://schemas.microsoft.com/office/drawing/2014/main" id="{B8967547-40A5-C624-D85D-A2B06096F9DA}"/>
              </a:ext>
            </a:extLst>
          </p:cNvPr>
          <p:cNvPicPr>
            <a:picLocks noChangeAspect="1"/>
          </p:cNvPicPr>
          <p:nvPr/>
        </p:nvPicPr>
        <p:blipFill>
          <a:blip r:embed="rId4"/>
          <a:stretch>
            <a:fillRect/>
          </a:stretch>
        </p:blipFill>
        <p:spPr>
          <a:xfrm>
            <a:off x="10015471" y="1997298"/>
            <a:ext cx="1895342" cy="1521855"/>
          </a:xfrm>
          <a:prstGeom prst="rect">
            <a:avLst/>
          </a:prstGeom>
        </p:spPr>
      </p:pic>
      <p:pic>
        <p:nvPicPr>
          <p:cNvPr id="7" name="Picture 7" descr="A picture containing text, worktable&#10;&#10;Description automatically generated">
            <a:extLst>
              <a:ext uri="{FF2B5EF4-FFF2-40B4-BE49-F238E27FC236}">
                <a16:creationId xmlns:a16="http://schemas.microsoft.com/office/drawing/2014/main" id="{34B1E306-0F55-C5C7-555F-7420D0E79542}"/>
              </a:ext>
            </a:extLst>
          </p:cNvPr>
          <p:cNvPicPr>
            <a:picLocks noChangeAspect="1"/>
          </p:cNvPicPr>
          <p:nvPr/>
        </p:nvPicPr>
        <p:blipFill rotWithShape="1">
          <a:blip r:embed="rId5"/>
          <a:srcRect l="9804" t="24479" r="65490" b="34516"/>
          <a:stretch/>
        </p:blipFill>
        <p:spPr>
          <a:xfrm>
            <a:off x="10015470" y="5179989"/>
            <a:ext cx="1944158" cy="1594914"/>
          </a:xfrm>
          <a:prstGeom prst="rect">
            <a:avLst/>
          </a:prstGeom>
        </p:spPr>
      </p:pic>
    </p:spTree>
    <p:extLst>
      <p:ext uri="{BB962C8B-B14F-4D97-AF65-F5344CB8AC3E}">
        <p14:creationId xmlns:p14="http://schemas.microsoft.com/office/powerpoint/2010/main" val="157572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392B1-8E38-78D2-8809-52A7001FAB9D}"/>
              </a:ext>
            </a:extLst>
          </p:cNvPr>
          <p:cNvSpPr>
            <a:spLocks noGrp="1"/>
          </p:cNvSpPr>
          <p:nvPr>
            <p:ph type="title"/>
          </p:nvPr>
        </p:nvSpPr>
        <p:spPr/>
        <p:txBody>
          <a:bodyPr/>
          <a:lstStyle/>
          <a:p>
            <a:r>
              <a:rPr lang="en-US"/>
              <a:t>Turning Operation Video</a:t>
            </a:r>
          </a:p>
        </p:txBody>
      </p:sp>
      <p:pic>
        <p:nvPicPr>
          <p:cNvPr id="4" name="Picture 4">
            <a:extLst>
              <a:ext uri="{FF2B5EF4-FFF2-40B4-BE49-F238E27FC236}">
                <a16:creationId xmlns:a16="http://schemas.microsoft.com/office/drawing/2014/main" id="{92716CCE-D767-53E5-741F-7FFD35E35010}"/>
              </a:ext>
            </a:extLst>
          </p:cNvPr>
          <p:cNvPicPr>
            <a:picLocks noGrp="1" noChangeAspect="1"/>
          </p:cNvPicPr>
          <p:nvPr>
            <p:ph idx="1"/>
          </p:nvPr>
        </p:nvPicPr>
        <p:blipFill>
          <a:blip r:embed="rId2"/>
          <a:stretch>
            <a:fillRect/>
          </a:stretch>
        </p:blipFill>
        <p:spPr>
          <a:xfrm>
            <a:off x="767821" y="2123281"/>
            <a:ext cx="10752666" cy="4607982"/>
          </a:xfrm>
        </p:spPr>
      </p:pic>
    </p:spTree>
    <p:extLst>
      <p:ext uri="{BB962C8B-B14F-4D97-AF65-F5344CB8AC3E}">
        <p14:creationId xmlns:p14="http://schemas.microsoft.com/office/powerpoint/2010/main" val="286620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20052" y="2495585"/>
            <a:ext cx="11299288" cy="1373070"/>
          </a:xfrm>
        </p:spPr>
        <p:txBody>
          <a:bodyPr/>
          <a:lstStyle/>
          <a:p>
            <a:r>
              <a:rPr lang="en-US"/>
              <a:t>Spindle Speed v/s Roughness</a:t>
            </a:r>
          </a:p>
        </p:txBody>
      </p:sp>
      <p:sp>
        <p:nvSpPr>
          <p:cNvPr id="3" name="TextBox 2">
            <a:extLst>
              <a:ext uri="{FF2B5EF4-FFF2-40B4-BE49-F238E27FC236}">
                <a16:creationId xmlns:a16="http://schemas.microsoft.com/office/drawing/2014/main" id="{35909757-6EE3-F52E-0F21-8435CEA793BC}"/>
              </a:ext>
            </a:extLst>
          </p:cNvPr>
          <p:cNvSpPr txBox="1"/>
          <p:nvPr/>
        </p:nvSpPr>
        <p:spPr>
          <a:xfrm>
            <a:off x="10239374" y="3333750"/>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26391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1_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3.xml><?xml version="1.0" encoding="utf-8"?>
<a:theme xmlns:a="http://schemas.openxmlformats.org/drawingml/2006/main" name="2_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4.xml><?xml version="1.0" encoding="utf-8"?>
<a:theme xmlns:a="http://schemas.openxmlformats.org/drawingml/2006/main" name="3_Berlin">
  <a:themeElements>
    <a:clrScheme name="Berlin">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7D30EEFE-7128-4DE5-8A0D-8D4EF32CB0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23</Slides>
  <Notes>15</Notes>
  <HiddenSlides>0</HiddenSlides>
  <ScaleCrop>false</ScaleCrop>
  <HeadingPairs>
    <vt:vector size="4" baseType="variant">
      <vt:variant>
        <vt:lpstr>Theme</vt:lpstr>
      </vt:variant>
      <vt:variant>
        <vt:i4>4</vt:i4>
      </vt:variant>
      <vt:variant>
        <vt:lpstr>Slide Titles</vt:lpstr>
      </vt:variant>
      <vt:variant>
        <vt:i4>23</vt:i4>
      </vt:variant>
    </vt:vector>
  </HeadingPairs>
  <TitlesOfParts>
    <vt:vector size="27" baseType="lpstr">
      <vt:lpstr>Berlin</vt:lpstr>
      <vt:lpstr>1_Berlin</vt:lpstr>
      <vt:lpstr>2_Berlin</vt:lpstr>
      <vt:lpstr>3_Berlin</vt:lpstr>
      <vt:lpstr>"Effects of various machining parameters on surface  roughness in Turning process"</vt:lpstr>
      <vt:lpstr>Introduction</vt:lpstr>
      <vt:lpstr>Project Description</vt:lpstr>
      <vt:lpstr>Importance of Surface Roughness in machining</vt:lpstr>
      <vt:lpstr>Project Apparatus</vt:lpstr>
      <vt:lpstr>Project Apparatus(Continued.)</vt:lpstr>
      <vt:lpstr>Procedure/Methodology</vt:lpstr>
      <vt:lpstr>Turning Operation Video</vt:lpstr>
      <vt:lpstr>Spindle Speed v/s Roughness</vt:lpstr>
      <vt:lpstr>Experimental Observation</vt:lpstr>
      <vt:lpstr>Graph</vt:lpstr>
      <vt:lpstr>Depth of cut verses Roughness</vt:lpstr>
      <vt:lpstr>Experimental Observation</vt:lpstr>
      <vt:lpstr>Graph</vt:lpstr>
      <vt:lpstr>Feed rate v/s Roughness</vt:lpstr>
      <vt:lpstr>Experimental observations</vt:lpstr>
      <vt:lpstr>Graph</vt:lpstr>
      <vt:lpstr>Project Summary</vt:lpstr>
      <vt:lpstr>Results and Discussion</vt:lpstr>
      <vt:lpstr>Results and Discussion</vt:lpstr>
      <vt:lpstr>Conclusion</vt:lpstr>
      <vt:lpstr>Acknowledgement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
  <cp:revision>52</cp:revision>
  <dcterms:created xsi:type="dcterms:W3CDTF">2022-11-07T07:12:56Z</dcterms:created>
  <dcterms:modified xsi:type="dcterms:W3CDTF">2022-11-13T12:16:59Z</dcterms:modified>
</cp:coreProperties>
</file>